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6" r:id="rId4"/>
    <p:sldId id="258" r:id="rId5"/>
    <p:sldId id="267" r:id="rId6"/>
    <p:sldId id="259" r:id="rId7"/>
    <p:sldId id="260" r:id="rId8"/>
    <p:sldId id="261" r:id="rId9"/>
    <p:sldId id="262" r:id="rId10"/>
    <p:sldId id="263" r:id="rId11"/>
    <p:sldId id="264" r:id="rId12"/>
    <p:sldId id="265" r:id="rId13"/>
  </p:sldIdLst>
  <p:sldSz cx="9144000" cy="6858000" type="screen4x3"/>
  <p:notesSz cx="6810375"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A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89520" autoAdjust="0"/>
  </p:normalViewPr>
  <p:slideViewPr>
    <p:cSldViewPr showGuides="1">
      <p:cViewPr>
        <p:scale>
          <a:sx n="75" d="100"/>
          <a:sy n="75" d="100"/>
        </p:scale>
        <p:origin x="-1416" y="-162"/>
      </p:cViewPr>
      <p:guideLst>
        <p:guide orient="horz" pos="2160"/>
        <p:guide orient="horz" pos="3793"/>
        <p:guide pos="2880"/>
        <p:guide pos="19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7636" y="0"/>
            <a:ext cx="2951163" cy="497126"/>
          </a:xfrm>
          <a:prstGeom prst="rect">
            <a:avLst/>
          </a:prstGeom>
        </p:spPr>
        <p:txBody>
          <a:bodyPr vert="horz" lIns="91440" tIns="45720" rIns="91440" bIns="45720" rtlCol="0"/>
          <a:lstStyle>
            <a:lvl1pPr algn="r">
              <a:defRPr sz="1200"/>
            </a:lvl1pPr>
          </a:lstStyle>
          <a:p>
            <a:fld id="{8E70133A-FCA1-4AB3-A143-0E2583F9B217}" type="datetimeFigureOut">
              <a:rPr lang="en-GB" smtClean="0"/>
              <a:t>03/11/2015</a:t>
            </a:fld>
            <a:endParaRPr lang="en-GB"/>
          </a:p>
        </p:txBody>
      </p:sp>
      <p:sp>
        <p:nvSpPr>
          <p:cNvPr id="4" name="Slide Image Placeholder 3"/>
          <p:cNvSpPr>
            <a:spLocks noGrp="1" noRot="1" noChangeAspect="1"/>
          </p:cNvSpPr>
          <p:nvPr>
            <p:ph type="sldImg" idx="2"/>
          </p:nvPr>
        </p:nvSpPr>
        <p:spPr>
          <a:xfrm>
            <a:off x="920750" y="746125"/>
            <a:ext cx="4968875" cy="3727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1038" y="4722694"/>
            <a:ext cx="5448300" cy="447413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43662"/>
            <a:ext cx="2951163" cy="497126"/>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7636" y="9443662"/>
            <a:ext cx="2951163" cy="497126"/>
          </a:xfrm>
          <a:prstGeom prst="rect">
            <a:avLst/>
          </a:prstGeom>
        </p:spPr>
        <p:txBody>
          <a:bodyPr vert="horz" lIns="91440" tIns="45720" rIns="91440" bIns="45720" rtlCol="0" anchor="b"/>
          <a:lstStyle>
            <a:lvl1pPr algn="r">
              <a:defRPr sz="1200"/>
            </a:lvl1pPr>
          </a:lstStyle>
          <a:p>
            <a:fld id="{41795EB5-E248-4278-8D12-523D873035BE}" type="slidenum">
              <a:rPr lang="en-GB" smtClean="0"/>
              <a:t>‹#›</a:t>
            </a:fld>
            <a:endParaRPr lang="en-GB"/>
          </a:p>
        </p:txBody>
      </p:sp>
    </p:spTree>
    <p:extLst>
      <p:ext uri="{BB962C8B-B14F-4D97-AF65-F5344CB8AC3E}">
        <p14:creationId xmlns:p14="http://schemas.microsoft.com/office/powerpoint/2010/main" val="2596975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mailto:gabriel.straub@uk.tesco.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1795EB5-E248-4278-8D12-523D873035BE}" type="slidenum">
              <a:rPr lang="en-GB" smtClean="0"/>
              <a:t>1</a:t>
            </a:fld>
            <a:endParaRPr lang="en-GB"/>
          </a:p>
        </p:txBody>
      </p:sp>
    </p:spTree>
    <p:extLst>
      <p:ext uri="{BB962C8B-B14F-4D97-AF65-F5344CB8AC3E}">
        <p14:creationId xmlns:p14="http://schemas.microsoft.com/office/powerpoint/2010/main" val="27862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Arial" panose="020B0604020202020204" pitchFamily="34" charset="0"/>
              <a:buChar char="•"/>
            </a:pPr>
            <a:r>
              <a:rPr lang="en-GB" sz="1200" dirty="0" smtClean="0"/>
              <a:t>Not quite in its “out of the box” form</a:t>
            </a:r>
          </a:p>
          <a:p>
            <a:pPr marL="342900" indent="-342900">
              <a:spcAft>
                <a:spcPts val="600"/>
              </a:spcAft>
              <a:buFont typeface="Arial" panose="020B0604020202020204" pitchFamily="34" charset="0"/>
              <a:buChar char="•"/>
            </a:pPr>
            <a:r>
              <a:rPr lang="en-GB" sz="1200" dirty="0" smtClean="0"/>
              <a:t>But it is much better than anything we have tried before</a:t>
            </a:r>
          </a:p>
          <a:p>
            <a:pPr marL="342900" indent="-342900">
              <a:spcAft>
                <a:spcPts val="600"/>
              </a:spcAft>
              <a:buFont typeface="Arial" panose="020B0604020202020204" pitchFamily="34" charset="0"/>
              <a:buChar char="•"/>
            </a:pPr>
            <a:r>
              <a:rPr lang="en-GB" sz="1200" dirty="0" smtClean="0"/>
              <a:t>It’s a journey and we are still far away from the destination</a:t>
            </a:r>
          </a:p>
          <a:p>
            <a:pPr marL="342900" indent="-342900">
              <a:spcAft>
                <a:spcPts val="600"/>
              </a:spcAft>
              <a:buFont typeface="Arial" panose="020B0604020202020204" pitchFamily="34" charset="0"/>
              <a:buChar char="•"/>
            </a:pPr>
            <a:r>
              <a:rPr lang="en-GB" sz="1200" dirty="0" smtClean="0"/>
              <a:t>You have to be honest with yourself: every two weeks we discuss what is and what isn’t working and then prioritise one thing that we will change for the next sprint</a:t>
            </a:r>
          </a:p>
          <a:p>
            <a:pPr marL="342900" indent="-342900">
              <a:spcAft>
                <a:spcPts val="600"/>
              </a:spcAft>
              <a:buFont typeface="Arial" panose="020B0604020202020204" pitchFamily="34" charset="0"/>
              <a:buChar char="•"/>
            </a:pPr>
            <a:r>
              <a:rPr lang="en-GB" sz="1200" dirty="0" smtClean="0"/>
              <a:t>I don’t think there is one right way of managing a data science team (and all teams are differently anyway), but I think that one can always iterate towards finding better ways</a:t>
            </a:r>
          </a:p>
          <a:p>
            <a:endParaRPr lang="en-GB" dirty="0"/>
          </a:p>
        </p:txBody>
      </p:sp>
      <p:sp>
        <p:nvSpPr>
          <p:cNvPr id="4" name="Slide Number Placeholder 3"/>
          <p:cNvSpPr>
            <a:spLocks noGrp="1"/>
          </p:cNvSpPr>
          <p:nvPr>
            <p:ph type="sldNum" sz="quarter" idx="10"/>
          </p:nvPr>
        </p:nvSpPr>
        <p:spPr/>
        <p:txBody>
          <a:bodyPr/>
          <a:lstStyle/>
          <a:p>
            <a:fld id="{41795EB5-E248-4278-8D12-523D873035BE}" type="slidenum">
              <a:rPr lang="en-GB" smtClean="0"/>
              <a:t>10</a:t>
            </a:fld>
            <a:endParaRPr lang="en-GB"/>
          </a:p>
        </p:txBody>
      </p:sp>
    </p:spTree>
    <p:extLst>
      <p:ext uri="{BB962C8B-B14F-4D97-AF65-F5344CB8AC3E}">
        <p14:creationId xmlns:p14="http://schemas.microsoft.com/office/powerpoint/2010/main" val="3693579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Arial" panose="020B0604020202020204" pitchFamily="34" charset="0"/>
              <a:buChar char="•"/>
            </a:pPr>
            <a:r>
              <a:rPr lang="en-GB" sz="1200" dirty="0" smtClean="0"/>
              <a:t>Embrace iterations; both for products as well as for the ways of working to develop them</a:t>
            </a:r>
          </a:p>
          <a:p>
            <a:pPr marL="342900" indent="-342900">
              <a:spcAft>
                <a:spcPts val="600"/>
              </a:spcAft>
              <a:buFont typeface="Arial" panose="020B0604020202020204" pitchFamily="34" charset="0"/>
              <a:buChar char="•"/>
            </a:pPr>
            <a:r>
              <a:rPr lang="en-GB" sz="1200" dirty="0" smtClean="0"/>
              <a:t>Use a hypothesis driven approach to development aimed at proving one key assumption during each iteration</a:t>
            </a:r>
          </a:p>
          <a:p>
            <a:pPr marL="342900" indent="-342900">
              <a:spcAft>
                <a:spcPts val="600"/>
              </a:spcAft>
              <a:buFont typeface="Arial" panose="020B0604020202020204" pitchFamily="34" charset="0"/>
              <a:buChar char="•"/>
            </a:pPr>
            <a:r>
              <a:rPr lang="en-GB" sz="1200" dirty="0" err="1" smtClean="0"/>
              <a:t>Timebox</a:t>
            </a:r>
            <a:r>
              <a:rPr lang="en-GB" sz="1200" dirty="0" smtClean="0"/>
              <a:t> development (there is always a better way, but will that really add much value?)</a:t>
            </a:r>
          </a:p>
          <a:p>
            <a:pPr marL="342900" indent="-342900">
              <a:spcAft>
                <a:spcPts val="600"/>
              </a:spcAft>
              <a:buFont typeface="Arial" panose="020B0604020202020204" pitchFamily="34" charset="0"/>
              <a:buChar char="•"/>
            </a:pPr>
            <a:r>
              <a:rPr lang="en-GB" sz="1200" dirty="0" smtClean="0"/>
              <a:t>Embrace pair programming, test-based development and documentation as you go, but don’t expect everyone to be able to work on everything</a:t>
            </a:r>
          </a:p>
          <a:p>
            <a:pPr marL="342900" indent="-342900">
              <a:spcAft>
                <a:spcPts val="600"/>
              </a:spcAft>
              <a:buFont typeface="Arial" panose="020B0604020202020204" pitchFamily="34" charset="0"/>
              <a:buChar char="•"/>
            </a:pPr>
            <a:r>
              <a:rPr lang="en-GB" sz="1200" dirty="0" smtClean="0"/>
              <a:t>Measure and optimise your ways of working. Be clear where you are trying to go and be just as rigorous about testing changes in ways of working as you would be for changes to your products</a:t>
            </a:r>
          </a:p>
          <a:p>
            <a:endParaRPr lang="en-GB" dirty="0"/>
          </a:p>
        </p:txBody>
      </p:sp>
      <p:sp>
        <p:nvSpPr>
          <p:cNvPr id="4" name="Slide Number Placeholder 3"/>
          <p:cNvSpPr>
            <a:spLocks noGrp="1"/>
          </p:cNvSpPr>
          <p:nvPr>
            <p:ph type="sldNum" sz="quarter" idx="10"/>
          </p:nvPr>
        </p:nvSpPr>
        <p:spPr/>
        <p:txBody>
          <a:bodyPr/>
          <a:lstStyle/>
          <a:p>
            <a:fld id="{41795EB5-E248-4278-8D12-523D873035BE}" type="slidenum">
              <a:rPr lang="en-GB" smtClean="0"/>
              <a:t>11</a:t>
            </a:fld>
            <a:endParaRPr lang="en-GB"/>
          </a:p>
        </p:txBody>
      </p:sp>
    </p:spTree>
    <p:extLst>
      <p:ext uri="{BB962C8B-B14F-4D97-AF65-F5344CB8AC3E}">
        <p14:creationId xmlns:p14="http://schemas.microsoft.com/office/powerpoint/2010/main" val="534552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dirty="0" smtClean="0"/>
              <a:t>We are currently recruiting for a number of roles:</a:t>
            </a:r>
          </a:p>
          <a:p>
            <a:pPr marL="342900" indent="-342900">
              <a:spcAft>
                <a:spcPts val="600"/>
              </a:spcAft>
              <a:buFont typeface="Arial" panose="020B0604020202020204" pitchFamily="34" charset="0"/>
              <a:buChar char="•"/>
            </a:pPr>
            <a:r>
              <a:rPr lang="en-GB" sz="1200" dirty="0" smtClean="0"/>
              <a:t>Data Scientist / Senior Data Scientist in Machine Learning / Big Data</a:t>
            </a:r>
          </a:p>
          <a:p>
            <a:pPr marL="342900" indent="-342900">
              <a:spcAft>
                <a:spcPts val="600"/>
              </a:spcAft>
              <a:buFont typeface="Arial" panose="020B0604020202020204" pitchFamily="34" charset="0"/>
              <a:buChar char="•"/>
            </a:pPr>
            <a:r>
              <a:rPr lang="en-GB" sz="1200" dirty="0" smtClean="0"/>
              <a:t>Data Scientist / Senior Data Scientist in Operations Research</a:t>
            </a:r>
          </a:p>
          <a:p>
            <a:pPr marL="342900" indent="-342900">
              <a:spcAft>
                <a:spcPts val="600"/>
              </a:spcAft>
              <a:buFont typeface="Arial" panose="020B0604020202020204" pitchFamily="34" charset="0"/>
              <a:buChar char="•"/>
            </a:pPr>
            <a:endParaRPr lang="en-GB" sz="1200" dirty="0" smtClean="0"/>
          </a:p>
          <a:p>
            <a:pPr>
              <a:spcAft>
                <a:spcPts val="600"/>
              </a:spcAft>
            </a:pPr>
            <a:r>
              <a:rPr lang="en-GB" sz="1200" dirty="0" smtClean="0"/>
              <a:t>Come talk to me if you have any questions or email me at </a:t>
            </a:r>
            <a:r>
              <a:rPr lang="en-GB" sz="1200" dirty="0" smtClean="0">
                <a:hlinkClick r:id="rId3"/>
              </a:rPr>
              <a:t>gabriel.straub@uk.tesco.com</a:t>
            </a:r>
            <a:r>
              <a:rPr lang="en-GB" sz="1200" dirty="0" smtClean="0"/>
              <a:t> </a:t>
            </a:r>
          </a:p>
          <a:p>
            <a:endParaRPr lang="en-GB" dirty="0"/>
          </a:p>
        </p:txBody>
      </p:sp>
      <p:sp>
        <p:nvSpPr>
          <p:cNvPr id="4" name="Slide Number Placeholder 3"/>
          <p:cNvSpPr>
            <a:spLocks noGrp="1"/>
          </p:cNvSpPr>
          <p:nvPr>
            <p:ph type="sldNum" sz="quarter" idx="10"/>
          </p:nvPr>
        </p:nvSpPr>
        <p:spPr/>
        <p:txBody>
          <a:bodyPr/>
          <a:lstStyle/>
          <a:p>
            <a:fld id="{41795EB5-E248-4278-8D12-523D873035BE}" type="slidenum">
              <a:rPr lang="en-GB" smtClean="0"/>
              <a:t>12</a:t>
            </a:fld>
            <a:endParaRPr lang="en-GB"/>
          </a:p>
        </p:txBody>
      </p:sp>
    </p:spTree>
    <p:extLst>
      <p:ext uri="{BB962C8B-B14F-4D97-AF65-F5344CB8AC3E}">
        <p14:creationId xmlns:p14="http://schemas.microsoft.com/office/powerpoint/2010/main" val="157630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endParaRPr lang="en-GB" sz="1200" dirty="0" smtClean="0"/>
          </a:p>
        </p:txBody>
      </p:sp>
      <p:sp>
        <p:nvSpPr>
          <p:cNvPr id="4" name="Slide Number Placeholder 3"/>
          <p:cNvSpPr>
            <a:spLocks noGrp="1"/>
          </p:cNvSpPr>
          <p:nvPr>
            <p:ph type="sldNum" sz="quarter" idx="10"/>
          </p:nvPr>
        </p:nvSpPr>
        <p:spPr/>
        <p:txBody>
          <a:bodyPr/>
          <a:lstStyle/>
          <a:p>
            <a:fld id="{41795EB5-E248-4278-8D12-523D873035BE}" type="slidenum">
              <a:rPr lang="en-GB" smtClean="0"/>
              <a:t>2</a:t>
            </a:fld>
            <a:endParaRPr lang="en-GB"/>
          </a:p>
        </p:txBody>
      </p:sp>
    </p:spTree>
    <p:extLst>
      <p:ext uri="{BB962C8B-B14F-4D97-AF65-F5344CB8AC3E}">
        <p14:creationId xmlns:p14="http://schemas.microsoft.com/office/powerpoint/2010/main" val="3908207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1463" indent="-271463">
              <a:spcAft>
                <a:spcPts val="600"/>
              </a:spcAft>
              <a:buFont typeface="Arial" panose="020B0604020202020204" pitchFamily="34" charset="0"/>
              <a:buChar char="•"/>
            </a:pPr>
            <a:r>
              <a:rPr lang="en-GB" sz="1200" dirty="0" smtClean="0"/>
              <a:t>Team of 10 data scientists (and vacancies)</a:t>
            </a:r>
          </a:p>
          <a:p>
            <a:pPr marL="271463" indent="-271463">
              <a:spcAft>
                <a:spcPts val="600"/>
              </a:spcAft>
              <a:buFont typeface="Arial" panose="020B0604020202020204" pitchFamily="34" charset="0"/>
              <a:buChar char="•"/>
            </a:pPr>
            <a:r>
              <a:rPr lang="en-GB" sz="1200" dirty="0" smtClean="0"/>
              <a:t>Multiple projects for multiple business customers at the same time</a:t>
            </a:r>
          </a:p>
          <a:p>
            <a:pPr marL="271463" indent="-271463">
              <a:spcAft>
                <a:spcPts val="600"/>
              </a:spcAft>
              <a:buFont typeface="Arial" panose="020B0604020202020204" pitchFamily="34" charset="0"/>
              <a:buChar char="•"/>
            </a:pPr>
            <a:r>
              <a:rPr lang="en-GB" sz="1200" dirty="0" smtClean="0"/>
              <a:t>Run around 6 projects in parallel that are at different stages of development</a:t>
            </a:r>
          </a:p>
          <a:p>
            <a:pPr marL="271463" indent="-271463">
              <a:spcAft>
                <a:spcPts val="600"/>
              </a:spcAft>
              <a:buFont typeface="Arial" panose="020B0604020202020204" pitchFamily="34" charset="0"/>
              <a:buChar char="•"/>
            </a:pPr>
            <a:r>
              <a:rPr lang="en-GB" sz="1200" dirty="0" smtClean="0"/>
              <a:t>Projects span anything from developing search engines to balancing customer fulfilment centres</a:t>
            </a:r>
          </a:p>
          <a:p>
            <a:pPr marL="271463" indent="-271463">
              <a:spcAft>
                <a:spcPts val="600"/>
              </a:spcAft>
              <a:buFont typeface="Arial" panose="020B0604020202020204" pitchFamily="34" charset="0"/>
              <a:buChar char="•"/>
            </a:pPr>
            <a:r>
              <a:rPr lang="en-GB" sz="1200" dirty="0" smtClean="0"/>
              <a:t>Priorities often unclear and changing</a:t>
            </a:r>
          </a:p>
          <a:p>
            <a:pPr marL="271463" indent="-271463">
              <a:spcAft>
                <a:spcPts val="600"/>
              </a:spcAft>
              <a:buFont typeface="Arial" panose="020B0604020202020204" pitchFamily="34" charset="0"/>
              <a:buChar char="•"/>
            </a:pPr>
            <a:r>
              <a:rPr lang="en-GB" sz="1200" dirty="0" smtClean="0"/>
              <a:t>We have been around for about 3 years</a:t>
            </a:r>
          </a:p>
          <a:p>
            <a:pPr marL="271463" indent="-271463">
              <a:spcAft>
                <a:spcPts val="600"/>
              </a:spcAft>
              <a:buFont typeface="Arial" panose="020B0604020202020204" pitchFamily="34" charset="0"/>
              <a:buChar char="•"/>
            </a:pPr>
            <a:r>
              <a:rPr lang="en-GB" sz="1200" dirty="0" smtClean="0"/>
              <a:t>Tesco is not a tech company at heart, so not everyone is familiar with digital product development</a:t>
            </a:r>
          </a:p>
        </p:txBody>
      </p:sp>
      <p:sp>
        <p:nvSpPr>
          <p:cNvPr id="4" name="Slide Number Placeholder 3"/>
          <p:cNvSpPr>
            <a:spLocks noGrp="1"/>
          </p:cNvSpPr>
          <p:nvPr>
            <p:ph type="sldNum" sz="quarter" idx="10"/>
          </p:nvPr>
        </p:nvSpPr>
        <p:spPr/>
        <p:txBody>
          <a:bodyPr/>
          <a:lstStyle/>
          <a:p>
            <a:fld id="{41795EB5-E248-4278-8D12-523D873035BE}" type="slidenum">
              <a:rPr lang="en-GB" smtClean="0"/>
              <a:t>3</a:t>
            </a:fld>
            <a:endParaRPr lang="en-GB"/>
          </a:p>
        </p:txBody>
      </p:sp>
    </p:spTree>
    <p:extLst>
      <p:ext uri="{BB962C8B-B14F-4D97-AF65-F5344CB8AC3E}">
        <p14:creationId xmlns:p14="http://schemas.microsoft.com/office/powerpoint/2010/main" val="390820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Arial" panose="020B0604020202020204" pitchFamily="34" charset="0"/>
              <a:buChar char="•"/>
            </a:pPr>
            <a:r>
              <a:rPr lang="en-GB" sz="1200" dirty="0" smtClean="0"/>
              <a:t>Make software development more light weight and iterative than traditional waterfall approach</a:t>
            </a:r>
          </a:p>
          <a:p>
            <a:pPr marL="342900" indent="-342900">
              <a:spcAft>
                <a:spcPts val="600"/>
              </a:spcAft>
              <a:buFont typeface="Arial" panose="020B0604020202020204" pitchFamily="34" charset="0"/>
              <a:buChar char="•"/>
            </a:pPr>
            <a:r>
              <a:rPr lang="en-GB" sz="1200" dirty="0" smtClean="0"/>
              <a:t>Agile manifesto (2001):</a:t>
            </a:r>
          </a:p>
          <a:p>
            <a:pPr marL="728663" lvl="1" indent="-271463">
              <a:spcAft>
                <a:spcPts val="600"/>
              </a:spcAft>
              <a:buFont typeface="Arial" panose="020B0604020202020204" pitchFamily="34" charset="0"/>
              <a:buChar char="•"/>
            </a:pPr>
            <a:r>
              <a:rPr lang="en-GB" sz="1200" dirty="0" smtClean="0"/>
              <a:t>Individuals and interactions over processes and tools</a:t>
            </a:r>
          </a:p>
          <a:p>
            <a:pPr marL="728663" lvl="1" indent="-271463">
              <a:spcAft>
                <a:spcPts val="600"/>
              </a:spcAft>
              <a:buFont typeface="Arial" panose="020B0604020202020204" pitchFamily="34" charset="0"/>
              <a:buChar char="•"/>
            </a:pPr>
            <a:r>
              <a:rPr lang="en-GB" sz="1200" dirty="0" smtClean="0"/>
              <a:t>Working software over comprehensive documentation</a:t>
            </a:r>
          </a:p>
          <a:p>
            <a:pPr marL="728663" lvl="1" indent="-271463">
              <a:spcAft>
                <a:spcPts val="600"/>
              </a:spcAft>
              <a:buFont typeface="Arial" panose="020B0604020202020204" pitchFamily="34" charset="0"/>
              <a:buChar char="•"/>
            </a:pPr>
            <a:r>
              <a:rPr lang="en-GB" sz="1200" dirty="0" smtClean="0"/>
              <a:t>Customer collaboration over contract negotiation</a:t>
            </a:r>
          </a:p>
          <a:p>
            <a:pPr marL="728663" lvl="1" indent="-271463">
              <a:spcAft>
                <a:spcPts val="600"/>
              </a:spcAft>
              <a:buFont typeface="Arial" panose="020B0604020202020204" pitchFamily="34" charset="0"/>
              <a:buChar char="•"/>
            </a:pPr>
            <a:r>
              <a:rPr lang="en-GB" sz="1200" dirty="0" smtClean="0"/>
              <a:t>Responding to change over following a plan</a:t>
            </a:r>
          </a:p>
          <a:p>
            <a:pPr marL="342900" indent="-342900">
              <a:spcAft>
                <a:spcPts val="600"/>
              </a:spcAft>
              <a:buFont typeface="Arial" panose="020B0604020202020204" pitchFamily="34" charset="0"/>
              <a:buChar char="•"/>
            </a:pPr>
            <a:r>
              <a:rPr lang="en-GB" sz="1200" dirty="0" smtClean="0"/>
              <a:t>There are multiple flavours of agile (scrum, </a:t>
            </a:r>
            <a:r>
              <a:rPr lang="en-GB" sz="1200" dirty="0" err="1" smtClean="0"/>
              <a:t>kaban</a:t>
            </a:r>
            <a:r>
              <a:rPr lang="en-GB" sz="1200" dirty="0" smtClean="0"/>
              <a:t>, etc.)</a:t>
            </a:r>
          </a:p>
        </p:txBody>
      </p:sp>
      <p:sp>
        <p:nvSpPr>
          <p:cNvPr id="4" name="Slide Number Placeholder 3"/>
          <p:cNvSpPr>
            <a:spLocks noGrp="1"/>
          </p:cNvSpPr>
          <p:nvPr>
            <p:ph type="sldNum" sz="quarter" idx="10"/>
          </p:nvPr>
        </p:nvSpPr>
        <p:spPr/>
        <p:txBody>
          <a:bodyPr/>
          <a:lstStyle/>
          <a:p>
            <a:fld id="{41795EB5-E248-4278-8D12-523D873035BE}" type="slidenum">
              <a:rPr lang="en-GB" smtClean="0"/>
              <a:t>4</a:t>
            </a:fld>
            <a:endParaRPr lang="en-GB"/>
          </a:p>
        </p:txBody>
      </p:sp>
    </p:spTree>
    <p:extLst>
      <p:ext uri="{BB962C8B-B14F-4D97-AF65-F5344CB8AC3E}">
        <p14:creationId xmlns:p14="http://schemas.microsoft.com/office/powerpoint/2010/main" val="3954360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endParaRPr lang="en-GB" sz="2000" dirty="0" smtClean="0"/>
          </a:p>
        </p:txBody>
      </p:sp>
      <p:sp>
        <p:nvSpPr>
          <p:cNvPr id="4" name="Slide Number Placeholder 3"/>
          <p:cNvSpPr>
            <a:spLocks noGrp="1"/>
          </p:cNvSpPr>
          <p:nvPr>
            <p:ph type="sldNum" sz="quarter" idx="10"/>
          </p:nvPr>
        </p:nvSpPr>
        <p:spPr/>
        <p:txBody>
          <a:bodyPr/>
          <a:lstStyle/>
          <a:p>
            <a:fld id="{41795EB5-E248-4278-8D12-523D873035BE}" type="slidenum">
              <a:rPr lang="en-GB" smtClean="0"/>
              <a:t>5</a:t>
            </a:fld>
            <a:endParaRPr lang="en-GB"/>
          </a:p>
        </p:txBody>
      </p:sp>
    </p:spTree>
    <p:extLst>
      <p:ext uri="{BB962C8B-B14F-4D97-AF65-F5344CB8AC3E}">
        <p14:creationId xmlns:p14="http://schemas.microsoft.com/office/powerpoint/2010/main" val="3954360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Arial" panose="020B0604020202020204" pitchFamily="34" charset="0"/>
              <a:buChar char="•"/>
            </a:pPr>
            <a:r>
              <a:rPr lang="en-GB" sz="1200" dirty="0" smtClean="0"/>
              <a:t>Most articles about agile data science focus on building an agile data flow and using agile software tools that can easily scale according to the data size and complexity of the problem</a:t>
            </a:r>
          </a:p>
          <a:p>
            <a:pPr marL="342900" indent="-342900">
              <a:spcAft>
                <a:spcPts val="600"/>
              </a:spcAft>
              <a:buFont typeface="Arial" panose="020B0604020202020204" pitchFamily="34" charset="0"/>
              <a:buChar char="•"/>
            </a:pPr>
            <a:r>
              <a:rPr lang="en-GB" sz="1200" dirty="0" smtClean="0"/>
              <a:t>In our team we generally use Python/Spark for prototyping and then a mix of Spark / Java / C# (depending on the problem) for operationalising the prototype</a:t>
            </a:r>
          </a:p>
          <a:p>
            <a:pPr marL="342900" indent="-342900">
              <a:spcAft>
                <a:spcPts val="600"/>
              </a:spcAft>
              <a:buFont typeface="Arial" panose="020B0604020202020204" pitchFamily="34" charset="0"/>
              <a:buChar char="•"/>
            </a:pPr>
            <a:endParaRPr lang="en-GB" sz="1200" dirty="0" smtClean="0"/>
          </a:p>
          <a:p>
            <a:pPr marL="342900" indent="-342900">
              <a:spcAft>
                <a:spcPts val="600"/>
              </a:spcAft>
              <a:buFont typeface="Arial" panose="020B0604020202020204" pitchFamily="34" charset="0"/>
              <a:buChar char="•"/>
            </a:pPr>
            <a:r>
              <a:rPr lang="en-GB" sz="1200" dirty="0" smtClean="0"/>
              <a:t>But agile data science is about more than tools. It is also about how to organise and run a team in order to be able to react to changing business needs or new insights</a:t>
            </a:r>
          </a:p>
          <a:p>
            <a:endParaRPr lang="en-GB" dirty="0"/>
          </a:p>
        </p:txBody>
      </p:sp>
      <p:sp>
        <p:nvSpPr>
          <p:cNvPr id="4" name="Slide Number Placeholder 3"/>
          <p:cNvSpPr>
            <a:spLocks noGrp="1"/>
          </p:cNvSpPr>
          <p:nvPr>
            <p:ph type="sldNum" sz="quarter" idx="10"/>
          </p:nvPr>
        </p:nvSpPr>
        <p:spPr/>
        <p:txBody>
          <a:bodyPr/>
          <a:lstStyle/>
          <a:p>
            <a:fld id="{41795EB5-E248-4278-8D12-523D873035BE}" type="slidenum">
              <a:rPr lang="en-GB" smtClean="0"/>
              <a:t>6</a:t>
            </a:fld>
            <a:endParaRPr lang="en-GB"/>
          </a:p>
        </p:txBody>
      </p:sp>
    </p:spTree>
    <p:extLst>
      <p:ext uri="{BB962C8B-B14F-4D97-AF65-F5344CB8AC3E}">
        <p14:creationId xmlns:p14="http://schemas.microsoft.com/office/powerpoint/2010/main" val="2195807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Arial" panose="020B0604020202020204" pitchFamily="34" charset="0"/>
              <a:buChar char="•"/>
            </a:pPr>
            <a:r>
              <a:rPr lang="en-GB" sz="1200" dirty="0" smtClean="0"/>
              <a:t>Some of the key aspects of agile are:</a:t>
            </a:r>
          </a:p>
          <a:p>
            <a:pPr marL="800100" lvl="1" indent="-342900">
              <a:spcAft>
                <a:spcPts val="600"/>
              </a:spcAft>
              <a:buFont typeface="Arial" panose="020B0604020202020204" pitchFamily="34" charset="0"/>
              <a:buChar char="•"/>
            </a:pPr>
            <a:r>
              <a:rPr lang="en-GB" sz="1200" dirty="0" smtClean="0"/>
              <a:t>Everyone in the team can more or less do any task</a:t>
            </a:r>
          </a:p>
          <a:p>
            <a:pPr marL="800100" lvl="1" indent="-342900">
              <a:spcAft>
                <a:spcPts val="600"/>
              </a:spcAft>
              <a:buFont typeface="Arial" panose="020B0604020202020204" pitchFamily="34" charset="0"/>
              <a:buChar char="•"/>
            </a:pPr>
            <a:r>
              <a:rPr lang="en-GB" sz="1200" dirty="0" smtClean="0"/>
              <a:t>There is a fairly clear path on how to solve a problem</a:t>
            </a:r>
          </a:p>
          <a:p>
            <a:pPr marL="800100" lvl="1" indent="-342900">
              <a:spcAft>
                <a:spcPts val="600"/>
              </a:spcAft>
              <a:buFont typeface="Arial" panose="020B0604020202020204" pitchFamily="34" charset="0"/>
              <a:buChar char="•"/>
            </a:pPr>
            <a:r>
              <a:rPr lang="en-GB" sz="1200" dirty="0" smtClean="0"/>
              <a:t>Before doing any work you are able to estimate how long something takes (and often what impact it will have)</a:t>
            </a:r>
          </a:p>
          <a:p>
            <a:pPr marL="342900" indent="-342900">
              <a:spcAft>
                <a:spcPts val="600"/>
              </a:spcAft>
              <a:buFont typeface="Arial" panose="020B0604020202020204" pitchFamily="34" charset="0"/>
              <a:buChar char="•"/>
            </a:pPr>
            <a:r>
              <a:rPr lang="en-GB" sz="1200" dirty="0" smtClean="0"/>
              <a:t>Unfortunately most of these assumptions are not quite true for most data science projects:</a:t>
            </a:r>
          </a:p>
          <a:p>
            <a:pPr marL="800100" lvl="1" indent="-342900">
              <a:spcAft>
                <a:spcPts val="600"/>
              </a:spcAft>
              <a:buFont typeface="Arial" panose="020B0604020202020204" pitchFamily="34" charset="0"/>
              <a:buChar char="•"/>
            </a:pPr>
            <a:r>
              <a:rPr lang="en-GB" sz="1200" dirty="0" smtClean="0"/>
              <a:t>Data scientists are often T-shaped with different deep expertise</a:t>
            </a:r>
          </a:p>
          <a:p>
            <a:pPr marL="800100" lvl="1" indent="-342900">
              <a:spcAft>
                <a:spcPts val="600"/>
              </a:spcAft>
              <a:buFont typeface="Arial" panose="020B0604020202020204" pitchFamily="34" charset="0"/>
              <a:buChar char="•"/>
            </a:pPr>
            <a:r>
              <a:rPr lang="en-GB" sz="1200" dirty="0" smtClean="0"/>
              <a:t>Most problems require experimentation to find a solution</a:t>
            </a:r>
          </a:p>
          <a:p>
            <a:endParaRPr lang="en-GB" sz="1200" b="1" dirty="0"/>
          </a:p>
        </p:txBody>
      </p:sp>
      <p:sp>
        <p:nvSpPr>
          <p:cNvPr id="4" name="Slide Number Placeholder 3"/>
          <p:cNvSpPr>
            <a:spLocks noGrp="1"/>
          </p:cNvSpPr>
          <p:nvPr>
            <p:ph type="sldNum" sz="quarter" idx="10"/>
          </p:nvPr>
        </p:nvSpPr>
        <p:spPr/>
        <p:txBody>
          <a:bodyPr/>
          <a:lstStyle/>
          <a:p>
            <a:fld id="{41795EB5-E248-4278-8D12-523D873035BE}" type="slidenum">
              <a:rPr lang="en-GB" smtClean="0"/>
              <a:t>7</a:t>
            </a:fld>
            <a:endParaRPr lang="en-GB"/>
          </a:p>
        </p:txBody>
      </p:sp>
    </p:spTree>
    <p:extLst>
      <p:ext uri="{BB962C8B-B14F-4D97-AF65-F5344CB8AC3E}">
        <p14:creationId xmlns:p14="http://schemas.microsoft.com/office/powerpoint/2010/main" val="726299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dirty="0" smtClean="0"/>
              <a:t>Still there are some key points of the agile philosophy that are really relevant for data science:</a:t>
            </a:r>
          </a:p>
          <a:p>
            <a:pPr marL="342900" indent="-342900">
              <a:spcAft>
                <a:spcPts val="600"/>
              </a:spcAft>
              <a:buFont typeface="Arial" panose="020B0604020202020204" pitchFamily="34" charset="0"/>
              <a:buChar char="•"/>
            </a:pPr>
            <a:r>
              <a:rPr lang="en-GB" sz="1200" dirty="0" smtClean="0"/>
              <a:t>Quickly putting products in front of customers to get feedback</a:t>
            </a:r>
          </a:p>
          <a:p>
            <a:pPr marL="342900" indent="-342900">
              <a:spcAft>
                <a:spcPts val="600"/>
              </a:spcAft>
              <a:buFont typeface="Arial" panose="020B0604020202020204" pitchFamily="34" charset="0"/>
              <a:buChar char="•"/>
            </a:pPr>
            <a:r>
              <a:rPr lang="en-GB" sz="1200" dirty="0" smtClean="0"/>
              <a:t>Quickly killing ideas that do not work (minimise throw away work)</a:t>
            </a:r>
          </a:p>
          <a:p>
            <a:pPr marL="342900" indent="-342900">
              <a:spcAft>
                <a:spcPts val="600"/>
              </a:spcAft>
              <a:buFont typeface="Arial" panose="020B0604020202020204" pitchFamily="34" charset="0"/>
              <a:buChar char="•"/>
            </a:pPr>
            <a:r>
              <a:rPr lang="en-GB" sz="1200" dirty="0" smtClean="0"/>
              <a:t>Focus on solving customer needs rather than focus on development inputs</a:t>
            </a:r>
          </a:p>
          <a:p>
            <a:pPr marL="342900" indent="-342900">
              <a:spcAft>
                <a:spcPts val="600"/>
              </a:spcAft>
              <a:buFont typeface="Arial" panose="020B0604020202020204" pitchFamily="34" charset="0"/>
              <a:buChar char="•"/>
            </a:pPr>
            <a:r>
              <a:rPr lang="en-GB" sz="1200" dirty="0" smtClean="0"/>
              <a:t>Value only gets achieved if customers interact with your product</a:t>
            </a:r>
          </a:p>
          <a:p>
            <a:endParaRPr lang="en-GB" dirty="0"/>
          </a:p>
        </p:txBody>
      </p:sp>
      <p:sp>
        <p:nvSpPr>
          <p:cNvPr id="4" name="Slide Number Placeholder 3"/>
          <p:cNvSpPr>
            <a:spLocks noGrp="1"/>
          </p:cNvSpPr>
          <p:nvPr>
            <p:ph type="sldNum" sz="quarter" idx="10"/>
          </p:nvPr>
        </p:nvSpPr>
        <p:spPr/>
        <p:txBody>
          <a:bodyPr/>
          <a:lstStyle/>
          <a:p>
            <a:fld id="{41795EB5-E248-4278-8D12-523D873035BE}" type="slidenum">
              <a:rPr lang="en-GB" smtClean="0"/>
              <a:t>8</a:t>
            </a:fld>
            <a:endParaRPr lang="en-GB"/>
          </a:p>
        </p:txBody>
      </p:sp>
    </p:spTree>
    <p:extLst>
      <p:ext uri="{BB962C8B-B14F-4D97-AF65-F5344CB8AC3E}">
        <p14:creationId xmlns:p14="http://schemas.microsoft.com/office/powerpoint/2010/main" val="2725341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Arial" panose="020B0604020202020204" pitchFamily="34" charset="0"/>
              <a:buChar char="•"/>
            </a:pPr>
            <a:r>
              <a:rPr lang="en-GB" sz="1200" dirty="0" smtClean="0"/>
              <a:t>We have been running our own version of agile for almost two years</a:t>
            </a:r>
          </a:p>
          <a:p>
            <a:pPr marL="342900" indent="-342900">
              <a:spcAft>
                <a:spcPts val="600"/>
              </a:spcAft>
              <a:buFont typeface="Arial" panose="020B0604020202020204" pitchFamily="34" charset="0"/>
              <a:buChar char="•"/>
            </a:pPr>
            <a:r>
              <a:rPr lang="en-GB" sz="1200" dirty="0" smtClean="0"/>
              <a:t>We are pretty agile about our version of agile as well. We will regularly change something about our ways of working – to the extend that we sometimes completely remove individual projects out of the process</a:t>
            </a:r>
          </a:p>
          <a:p>
            <a:pPr marL="342900" indent="-342900">
              <a:spcAft>
                <a:spcPts val="600"/>
              </a:spcAft>
              <a:buFont typeface="Arial" panose="020B0604020202020204" pitchFamily="34" charset="0"/>
              <a:buChar char="•"/>
            </a:pPr>
            <a:r>
              <a:rPr lang="en-GB" sz="1200" dirty="0" smtClean="0"/>
              <a:t>One of our remaining big challenges is the best measure for our productivity / impact. At the moment we mostly focus on delivered points per capacity (how much work we managed to get done)</a:t>
            </a:r>
          </a:p>
          <a:p>
            <a:pPr marL="342900" indent="-342900">
              <a:spcAft>
                <a:spcPts val="600"/>
              </a:spcAft>
              <a:buFont typeface="Arial" panose="020B0604020202020204" pitchFamily="34" charset="0"/>
              <a:buChar char="•"/>
            </a:pPr>
            <a:r>
              <a:rPr lang="en-GB" sz="1200" dirty="0" smtClean="0"/>
              <a:t>We are trying to move to a metric that is more progress focussed (along the lines of validated learnings from the lean methodology)</a:t>
            </a:r>
          </a:p>
          <a:p>
            <a:endParaRPr lang="en-GB" dirty="0"/>
          </a:p>
        </p:txBody>
      </p:sp>
      <p:sp>
        <p:nvSpPr>
          <p:cNvPr id="4" name="Slide Number Placeholder 3"/>
          <p:cNvSpPr>
            <a:spLocks noGrp="1"/>
          </p:cNvSpPr>
          <p:nvPr>
            <p:ph type="sldNum" sz="quarter" idx="10"/>
          </p:nvPr>
        </p:nvSpPr>
        <p:spPr/>
        <p:txBody>
          <a:bodyPr/>
          <a:lstStyle/>
          <a:p>
            <a:fld id="{41795EB5-E248-4278-8D12-523D873035BE}" type="slidenum">
              <a:rPr lang="en-GB" smtClean="0"/>
              <a:t>9</a:t>
            </a:fld>
            <a:endParaRPr lang="en-GB"/>
          </a:p>
        </p:txBody>
      </p:sp>
    </p:spTree>
    <p:extLst>
      <p:ext uri="{BB962C8B-B14F-4D97-AF65-F5344CB8AC3E}">
        <p14:creationId xmlns:p14="http://schemas.microsoft.com/office/powerpoint/2010/main" val="199021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8C125AD-D84A-4B1F-95B5-6C00B1380F20}" type="datetime1">
              <a:rPr lang="en-GB" smtClean="0"/>
              <a:t>03/11/2015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1697627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0C0111C-6680-468D-8EAE-C31A7B16B4C2}" type="datetime1">
              <a:rPr lang="en-GB" smtClean="0"/>
              <a:t>03/11/2015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3784522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8DA65BD-6CB4-47F9-8BE4-59C63DC319B7}" type="datetime1">
              <a:rPr lang="en-GB" smtClean="0"/>
              <a:t>03/11/2015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3763550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2F0A106-7795-43AB-99B5-0C11A8448A48}" type="datetime1">
              <a:rPr lang="en-GB" smtClean="0"/>
              <a:t>03/11/2015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207530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B203AC-722B-4E3D-A50B-4FB4ACD3A985}" type="datetime1">
              <a:rPr lang="en-GB" smtClean="0"/>
              <a:t>03/11/2015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3126995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AE57C18-2E2C-402B-AC4E-1E96A314FA38}" type="datetime1">
              <a:rPr lang="en-GB" smtClean="0"/>
              <a:t>03/11/2015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182813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5692C8B-EC1A-46CA-B837-16911FE9FC01}" type="datetime1">
              <a:rPr lang="en-GB" smtClean="0"/>
              <a:t>03/11/2015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1751952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B92BFDF-29E6-4A0C-9748-325F403E05F6}" type="datetime1">
              <a:rPr lang="en-GB" smtClean="0"/>
              <a:t>03/11/2015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15406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22739-B6FB-494B-9C29-FFF5F3337EBF}" type="datetime1">
              <a:rPr lang="en-GB" smtClean="0"/>
              <a:t>03/11/2015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3928919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CBF161-3C7C-42C9-B959-3659A84323B5}" type="datetime1">
              <a:rPr lang="en-GB" smtClean="0"/>
              <a:t>03/11/2015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2163260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E0050E-06B3-4D72-86D0-06EEFF3D81B5}" type="datetime1">
              <a:rPr lang="en-GB" smtClean="0"/>
              <a:t>03/11/2015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580694A-7D1A-4CA3-A0CD-40ABE74F9A6F}" type="slidenum">
              <a:rPr lang="en-GB" smtClean="0"/>
              <a:t>‹#›</a:t>
            </a:fld>
            <a:endParaRPr lang="en-GB"/>
          </a:p>
        </p:txBody>
      </p:sp>
    </p:spTree>
    <p:extLst>
      <p:ext uri="{BB962C8B-B14F-4D97-AF65-F5344CB8AC3E}">
        <p14:creationId xmlns:p14="http://schemas.microsoft.com/office/powerpoint/2010/main" val="3031965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BBB9DB-8216-4C98-A105-3749709C7EAD}" type="datetime1">
              <a:rPr lang="en-GB" smtClean="0"/>
              <a:t>03/11/2015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80694A-7D1A-4CA3-A0CD-40ABE74F9A6F}" type="slidenum">
              <a:rPr lang="en-GB" smtClean="0"/>
              <a:t>‹#›</a:t>
            </a:fld>
            <a:endParaRPr lang="en-GB"/>
          </a:p>
        </p:txBody>
      </p:sp>
    </p:spTree>
    <p:extLst>
      <p:ext uri="{BB962C8B-B14F-4D97-AF65-F5344CB8AC3E}">
        <p14:creationId xmlns:p14="http://schemas.microsoft.com/office/powerpoint/2010/main" val="2244679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2.jpe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microsoft.com/office/2007/relationships/hdphoto" Target="../media/hdphoto11.wdp"/><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0.jpe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2.png"/><Relationship Id="rId4" Type="http://schemas.microsoft.com/office/2007/relationships/hdphoto" Target="../media/hdphoto12.wdp"/><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mailto:gabriel.straub@uk.tesco.com" TargetMode="External"/><Relationship Id="rId5" Type="http://schemas.openxmlformats.org/officeDocument/2006/relationships/image" Target="../media/image4.png"/><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png"/><Relationship Id="rId10" Type="http://schemas.openxmlformats.org/officeDocument/2006/relationships/image" Target="../media/image16.png"/><Relationship Id="rId4" Type="http://schemas.microsoft.com/office/2007/relationships/hdphoto" Target="../media/hdphoto6.wdp"/><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4.png"/><Relationship Id="rId10" Type="http://schemas.openxmlformats.org/officeDocument/2006/relationships/image" Target="../media/image22.png"/><Relationship Id="rId4" Type="http://schemas.microsoft.com/office/2007/relationships/hdphoto" Target="../media/hdphoto7.wdp"/><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jpeg"/><Relationship Id="rId7" Type="http://schemas.microsoft.com/office/2007/relationships/hdphoto" Target="../media/hdphoto9.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5.png"/><Relationship Id="rId10" Type="http://schemas.openxmlformats.org/officeDocument/2006/relationships/image" Target="../media/image26.png"/><Relationship Id="rId4" Type="http://schemas.microsoft.com/office/2007/relationships/hdphoto" Target="../media/hdphoto8.wdp"/><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8.jpe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1.png"/><Relationship Id="rId5" Type="http://schemas.openxmlformats.org/officeDocument/2006/relationships/image" Target="../media/image4.png"/><Relationship Id="rId10" Type="http://schemas.openxmlformats.org/officeDocument/2006/relationships/image" Target="../media/image30.png"/><Relationship Id="rId4" Type="http://schemas.microsoft.com/office/2007/relationships/hdphoto" Target="../media/hdphoto10.wdp"/><Relationship Id="rId9"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pic>
        <p:nvPicPr>
          <p:cNvPr id="1026" name="Picture 2" descr="http://www.tescoplc.com/watford/images/banner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9144000" cy="6885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0158" y="2420888"/>
            <a:ext cx="8426024" cy="2308324"/>
          </a:xfrm>
          <a:prstGeom prst="rect">
            <a:avLst/>
          </a:prstGeom>
          <a:noFill/>
        </p:spPr>
        <p:txBody>
          <a:bodyPr wrap="square" rtlCol="0">
            <a:spAutoFit/>
          </a:bodyPr>
          <a:lstStyle/>
          <a:p>
            <a:pPr algn="ctr"/>
            <a:r>
              <a:rPr lang="en-GB" sz="5400" b="1" dirty="0" smtClean="0">
                <a:solidFill>
                  <a:schemeClr val="bg1"/>
                </a:solidFill>
                <a:latin typeface="Tesco" panose="020B0603040202020203" pitchFamily="34" charset="0"/>
              </a:rPr>
              <a:t>Using Agile to Manage Data Science Teams</a:t>
            </a:r>
          </a:p>
          <a:p>
            <a:pPr algn="ctr"/>
            <a:r>
              <a:rPr lang="en-GB" sz="3200" b="1" dirty="0" smtClean="0">
                <a:solidFill>
                  <a:schemeClr val="bg1"/>
                </a:solidFill>
                <a:latin typeface="Tesco" panose="020B0603040202020203" pitchFamily="34" charset="0"/>
              </a:rPr>
              <a:t>Gabriel Straub, Tesco</a:t>
            </a:r>
            <a:endParaRPr lang="en-GB" sz="3200" b="1" dirty="0">
              <a:solidFill>
                <a:schemeClr val="bg1"/>
              </a:solidFill>
              <a:latin typeface="Tesco" panose="020B0603040202020203" pitchFamily="34" charset="0"/>
            </a:endParaRPr>
          </a:p>
        </p:txBody>
      </p:sp>
    </p:spTree>
    <p:extLst>
      <p:ext uri="{BB962C8B-B14F-4D97-AF65-F5344CB8AC3E}">
        <p14:creationId xmlns:p14="http://schemas.microsoft.com/office/powerpoint/2010/main" val="246030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1.staticflickr.com/9/8509/8440746959_9f33d4b753_b.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p:blipFill>
        <p:spPr bwMode="auto">
          <a:xfrm>
            <a:off x="0" y="0"/>
            <a:ext cx="313213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2136339"/>
            <a:ext cx="2771980" cy="2585323"/>
          </a:xfrm>
          <a:prstGeom prst="rect">
            <a:avLst/>
          </a:prstGeom>
          <a:noFill/>
        </p:spPr>
        <p:txBody>
          <a:bodyPr wrap="square" lIns="0" tIns="0" rIns="0" bIns="0" rtlCol="0">
            <a:spAutoFit/>
          </a:bodyPr>
          <a:lstStyle>
            <a:defPPr>
              <a:defRPr lang="en-US"/>
            </a:defPPr>
            <a:lvl1pPr algn="r">
              <a:defRPr sz="4200" b="1">
                <a:solidFill>
                  <a:schemeClr val="bg1"/>
                </a:solidFill>
                <a:latin typeface="Tesco" panose="020B0603040202020203" pitchFamily="34" charset="0"/>
              </a:defRPr>
            </a:lvl1pPr>
          </a:lstStyle>
          <a:p>
            <a:r>
              <a:rPr lang="en-GB" dirty="0" smtClean="0"/>
              <a:t>So, can you use agile for data science?</a:t>
            </a:r>
            <a:endParaRPr lang="en-GB" dirty="0"/>
          </a:p>
        </p:txBody>
      </p:sp>
      <p:sp>
        <p:nvSpPr>
          <p:cNvPr id="2" name="Slide Number Placeholder 1"/>
          <p:cNvSpPr>
            <a:spLocks noGrp="1"/>
          </p:cNvSpPr>
          <p:nvPr>
            <p:ph type="sldNum" sz="quarter" idx="12"/>
          </p:nvPr>
        </p:nvSpPr>
        <p:spPr/>
        <p:txBody>
          <a:bodyPr/>
          <a:lstStyle/>
          <a:p>
            <a:fld id="{0580694A-7D1A-4CA3-A0CD-40ABE74F9A6F}" type="slidenum">
              <a:rPr lang="en-GB" smtClean="0"/>
              <a:t>10</a:t>
            </a:fld>
            <a:endParaRPr lang="en-GB"/>
          </a:p>
        </p:txBody>
      </p:sp>
      <p:sp>
        <p:nvSpPr>
          <p:cNvPr id="6" name="Rectangle 5"/>
          <p:cNvSpPr/>
          <p:nvPr/>
        </p:nvSpPr>
        <p:spPr>
          <a:xfrm>
            <a:off x="3203848" y="4608424"/>
            <a:ext cx="5729518" cy="1400383"/>
          </a:xfrm>
          <a:prstGeom prst="rect">
            <a:avLst/>
          </a:prstGeom>
        </p:spPr>
        <p:txBody>
          <a:bodyPr wrap="square" anchor="b" anchorCtr="0">
            <a:spAutoFit/>
          </a:bodyPr>
          <a:lstStyle/>
          <a:p>
            <a:pPr>
              <a:spcAft>
                <a:spcPts val="600"/>
              </a:spcAft>
            </a:pPr>
            <a:r>
              <a:rPr lang="en-GB" sz="2000" dirty="0"/>
              <a:t>Key Point: </a:t>
            </a:r>
            <a:endParaRPr lang="en-GB" sz="2000" dirty="0" smtClean="0"/>
          </a:p>
          <a:p>
            <a:pPr>
              <a:spcAft>
                <a:spcPts val="600"/>
              </a:spcAft>
            </a:pPr>
            <a:r>
              <a:rPr lang="en-GB" sz="2000" b="1" dirty="0" smtClean="0"/>
              <a:t>Agile </a:t>
            </a:r>
            <a:r>
              <a:rPr lang="en-GB" sz="2000" b="1" dirty="0"/>
              <a:t>is not about the process, it’s about the philosophy of constantly wanting to be better and iterating in order to get there</a:t>
            </a:r>
          </a:p>
        </p:txBody>
      </p:sp>
      <p:sp>
        <p:nvSpPr>
          <p:cNvPr id="7" name="Rounded Rectangle 6"/>
          <p:cNvSpPr/>
          <p:nvPr/>
        </p:nvSpPr>
        <p:spPr>
          <a:xfrm>
            <a:off x="3347864" y="260649"/>
            <a:ext cx="5570182" cy="4360256"/>
          </a:xfrm>
          <a:prstGeom prst="roundRect">
            <a:avLst>
              <a:gd name="adj" fmla="val 443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4110841" y="282603"/>
            <a:ext cx="3915559" cy="369332"/>
          </a:xfrm>
          <a:prstGeom prst="rect">
            <a:avLst/>
          </a:prstGeom>
          <a:noFill/>
        </p:spPr>
        <p:txBody>
          <a:bodyPr wrap="none" rtlCol="0">
            <a:spAutoFit/>
          </a:bodyPr>
          <a:lstStyle/>
          <a:p>
            <a:pPr algn="ctr"/>
            <a:r>
              <a:rPr lang="en-GB" b="1" dirty="0" smtClean="0"/>
              <a:t>It Doesn’t Quite Work “Out of the Box”</a:t>
            </a:r>
            <a:endParaRPr lang="en-GB" b="1" dirty="0"/>
          </a:p>
        </p:txBody>
      </p:sp>
      <p:sp>
        <p:nvSpPr>
          <p:cNvPr id="9" name="Rounded Rectangle 8"/>
          <p:cNvSpPr/>
          <p:nvPr/>
        </p:nvSpPr>
        <p:spPr>
          <a:xfrm>
            <a:off x="3439046" y="629978"/>
            <a:ext cx="2608229" cy="18837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ounded Rectangle 9"/>
          <p:cNvSpPr/>
          <p:nvPr/>
        </p:nvSpPr>
        <p:spPr>
          <a:xfrm>
            <a:off x="6212242" y="629978"/>
            <a:ext cx="2608229" cy="18837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3439046" y="2625396"/>
            <a:ext cx="2608229" cy="18837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6212242" y="2625396"/>
            <a:ext cx="2608229" cy="18837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578277" y="2165663"/>
            <a:ext cx="2217860" cy="307777"/>
          </a:xfrm>
          <a:prstGeom prst="rect">
            <a:avLst/>
          </a:prstGeom>
          <a:noFill/>
        </p:spPr>
        <p:txBody>
          <a:bodyPr wrap="square" rtlCol="0">
            <a:spAutoFit/>
          </a:bodyPr>
          <a:lstStyle/>
          <a:p>
            <a:pPr algn="ctr"/>
            <a:r>
              <a:rPr lang="en-GB" sz="1400" dirty="0" smtClean="0"/>
              <a:t>Better than Alternatives</a:t>
            </a:r>
            <a:endParaRPr lang="en-GB" sz="1400" dirty="0"/>
          </a:p>
        </p:txBody>
      </p:sp>
      <p:sp>
        <p:nvSpPr>
          <p:cNvPr id="14" name="TextBox 13"/>
          <p:cNvSpPr txBox="1"/>
          <p:nvPr/>
        </p:nvSpPr>
        <p:spPr>
          <a:xfrm>
            <a:off x="6600506" y="2185408"/>
            <a:ext cx="1831698" cy="307777"/>
          </a:xfrm>
          <a:prstGeom prst="rect">
            <a:avLst/>
          </a:prstGeom>
          <a:noFill/>
        </p:spPr>
        <p:txBody>
          <a:bodyPr wrap="square" rtlCol="0">
            <a:spAutoFit/>
          </a:bodyPr>
          <a:lstStyle/>
          <a:p>
            <a:pPr algn="ctr"/>
            <a:r>
              <a:rPr lang="en-GB" sz="1400" dirty="0" smtClean="0"/>
              <a:t>It’s a Journey</a:t>
            </a:r>
            <a:endParaRPr lang="en-GB" sz="1400" dirty="0"/>
          </a:p>
        </p:txBody>
      </p:sp>
      <p:sp>
        <p:nvSpPr>
          <p:cNvPr id="15" name="TextBox 14"/>
          <p:cNvSpPr txBox="1"/>
          <p:nvPr/>
        </p:nvSpPr>
        <p:spPr>
          <a:xfrm>
            <a:off x="3578278" y="4201343"/>
            <a:ext cx="2217858" cy="307777"/>
          </a:xfrm>
          <a:prstGeom prst="rect">
            <a:avLst/>
          </a:prstGeom>
          <a:noFill/>
        </p:spPr>
        <p:txBody>
          <a:bodyPr wrap="square" rtlCol="0">
            <a:spAutoFit/>
          </a:bodyPr>
          <a:lstStyle/>
          <a:p>
            <a:pPr algn="ctr"/>
            <a:r>
              <a:rPr lang="en-GB" sz="1400" dirty="0"/>
              <a:t>Every Team is </a:t>
            </a:r>
            <a:r>
              <a:rPr lang="en-GB" sz="1400" dirty="0" smtClean="0"/>
              <a:t>Different</a:t>
            </a:r>
            <a:endParaRPr lang="en-GB" sz="1400" dirty="0"/>
          </a:p>
        </p:txBody>
      </p:sp>
      <p:sp>
        <p:nvSpPr>
          <p:cNvPr id="16" name="TextBox 15"/>
          <p:cNvSpPr txBox="1"/>
          <p:nvPr/>
        </p:nvSpPr>
        <p:spPr>
          <a:xfrm>
            <a:off x="6407426" y="4201343"/>
            <a:ext cx="2217858" cy="307777"/>
          </a:xfrm>
          <a:prstGeom prst="rect">
            <a:avLst/>
          </a:prstGeom>
          <a:noFill/>
        </p:spPr>
        <p:txBody>
          <a:bodyPr wrap="square" rtlCol="0">
            <a:spAutoFit/>
          </a:bodyPr>
          <a:lstStyle/>
          <a:p>
            <a:pPr algn="ctr"/>
            <a:r>
              <a:rPr lang="en-GB" sz="1400" dirty="0"/>
              <a:t>Be Honest with Yourself</a:t>
            </a:r>
          </a:p>
        </p:txBody>
      </p:sp>
      <p:grpSp>
        <p:nvGrpSpPr>
          <p:cNvPr id="5" name="Group 4"/>
          <p:cNvGrpSpPr/>
          <p:nvPr/>
        </p:nvGrpSpPr>
        <p:grpSpPr>
          <a:xfrm>
            <a:off x="6404477" y="1246666"/>
            <a:ext cx="2223758" cy="650345"/>
            <a:chOff x="6404477" y="1246666"/>
            <a:chExt cx="2223758" cy="650345"/>
          </a:xfrm>
        </p:grpSpPr>
        <p:pic>
          <p:nvPicPr>
            <p:cNvPr id="2052" name="Picture 4" descr="https://visittciimages.blob.core.windows.net/core/traffic-sign-direction-green-egham_530x15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477" y="1246666"/>
              <a:ext cx="2223758" cy="6503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32240" y="1412776"/>
              <a:ext cx="1008112" cy="360040"/>
            </a:xfrm>
            <a:prstGeom prst="rect">
              <a:avLst/>
            </a:prstGeom>
            <a:solidFill>
              <a:srgbClr val="0E6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04337" y="1343534"/>
            <a:ext cx="1117347" cy="35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4918" y="1183136"/>
            <a:ext cx="966998" cy="80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C:\Users\ix71\AppData\Local\Microsoft\Windows\Temporary Internet Files\Content.IE5\RIJUQL1C\MC900433941[1].png"/>
          <p:cNvPicPr>
            <a:picLocks noChangeAspect="1" noChangeArrowheads="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flipH="1">
            <a:off x="5286288" y="3140968"/>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ix71\AppData\Local\Microsoft\Windows\Temporary Internet Files\Content.IE5\RIJUQL1C\MC900433941[1].png"/>
          <p:cNvPicPr>
            <a:picLocks noChangeAspect="1" noChangeArrowheads="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431433" y="3356992"/>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ix71\AppData\Local\Microsoft\Windows\Temporary Internet Files\Content.IE5\RIJUQL1C\MC900433941[1].png"/>
          <p:cNvPicPr>
            <a:picLocks noChangeAspect="1" noChangeArrowheads="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flipH="1">
            <a:off x="5287417" y="3580905"/>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ix71\AppData\Local\Microsoft\Windows\Temporary Internet Files\Content.IE5\RIJUQL1C\MC900433941[1].png"/>
          <p:cNvPicPr>
            <a:picLocks noChangeAspect="1" noChangeArrowheads="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48276" y="3140968"/>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ix71\AppData\Local\Microsoft\Windows\Temporary Internet Files\Content.IE5\RIJUQL1C\MC900433941[1].png"/>
          <p:cNvPicPr>
            <a:picLocks noChangeAspect="1" noChangeArrowheads="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flipH="1">
            <a:off x="3693421" y="3356992"/>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ix71\AppData\Local\Microsoft\Windows\Temporary Internet Files\Content.IE5\RIJUQL1C\MC900433941[1].png"/>
          <p:cNvPicPr>
            <a:picLocks noChangeAspect="1" noChangeArrowheads="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549405" y="3580905"/>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ix71\AppData\Local\Microsoft\Windows\Temporary Internet Files\Content.IE5\RIJUQL1C\MC900433941[1].png"/>
          <p:cNvPicPr>
            <a:picLocks noChangeAspect="1" noChangeArrowheads="1"/>
          </p:cNvPicPr>
          <p:nvPr/>
        </p:nvPicPr>
        <p:blipFill>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flipH="1">
            <a:off x="4482740" y="2593205"/>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ix71\AppData\Local\Microsoft\Windows\Temporary Internet Files\Content.IE5\RIJUQL1C\MC900433941[1].png"/>
          <p:cNvPicPr>
            <a:picLocks noChangeAspect="1" noChangeArrowheads="1"/>
          </p:cNvPicPr>
          <p:nvPr/>
        </p:nvPicPr>
        <p:blipFill>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flipH="1">
            <a:off x="4278176" y="280922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ix71\AppData\Local\Microsoft\Windows\Temporary Internet Files\Content.IE5\RIJUQL1C\MC900433941[1].png"/>
          <p:cNvPicPr>
            <a:picLocks noChangeAspect="1" noChangeArrowheads="1"/>
          </p:cNvPicPr>
          <p:nvPr/>
        </p:nvPicPr>
        <p:blipFill>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flipH="1">
            <a:off x="4483869" y="3033142"/>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94076" y="1124744"/>
            <a:ext cx="529312" cy="923330"/>
          </a:xfrm>
          <a:prstGeom prst="rect">
            <a:avLst/>
          </a:prstGeom>
          <a:noFill/>
        </p:spPr>
        <p:txBody>
          <a:bodyPr wrap="none" rtlCol="0">
            <a:spAutoFit/>
          </a:bodyPr>
          <a:lstStyle/>
          <a:p>
            <a:r>
              <a:rPr lang="en-GB" sz="5400" b="1" dirty="0" smtClean="0"/>
              <a:t>&gt;</a:t>
            </a:r>
            <a:endParaRPr lang="en-GB" sz="5400" b="1" dirty="0"/>
          </a:p>
        </p:txBody>
      </p:sp>
      <p:pic>
        <p:nvPicPr>
          <p:cNvPr id="35" name="Picture 2" descr="C:\Users\ix71\AppData\Local\Microsoft\Windows\Temporary Internet Files\Content.IE5\RIJUQL1C\MC900433941[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6276982" y="263691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8" name="Down Arrow 37"/>
          <p:cNvSpPr/>
          <p:nvPr/>
        </p:nvSpPr>
        <p:spPr>
          <a:xfrm rot="16200000">
            <a:off x="7293081" y="2837713"/>
            <a:ext cx="321947" cy="5725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056" name="Picture 8" descr="http://images4.wikia.nocookie.net/__cb20130111180857/campshapeshiftroleplaying/images/a/a4/MagnifyingGlas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300000">
            <a:off x="7085339" y="2731633"/>
            <a:ext cx="812704" cy="60923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commons/2/26/Traffic_lights_3_states.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flipH="1">
            <a:off x="7793038" y="3501008"/>
            <a:ext cx="343718" cy="7484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ttps://upload.wikimedia.org/wikipedia/commons/2/26/Traffic_lights_3_states.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flipH="1">
            <a:off x="8310753" y="3508623"/>
            <a:ext cx="365703" cy="748406"/>
          </a:xfrm>
          <a:prstGeom prst="rect">
            <a:avLst/>
          </a:prstGeom>
          <a:noFill/>
          <a:extLst>
            <a:ext uri="{909E8E84-426E-40DD-AFC4-6F175D3DCCD1}">
              <a14:hiddenFill xmlns:a14="http://schemas.microsoft.com/office/drawing/2010/main">
                <a:solidFill>
                  <a:srgbClr val="FFFFFF"/>
                </a:solidFill>
              </a14:hiddenFill>
            </a:ext>
          </a:extLst>
        </p:spPr>
      </p:pic>
      <p:sp>
        <p:nvSpPr>
          <p:cNvPr id="42" name="Down Arrow 41"/>
          <p:cNvSpPr/>
          <p:nvPr/>
        </p:nvSpPr>
        <p:spPr>
          <a:xfrm rot="1800000">
            <a:off x="7857417" y="3306079"/>
            <a:ext cx="253059" cy="2182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Down Arrow 42"/>
          <p:cNvSpPr/>
          <p:nvPr/>
        </p:nvSpPr>
        <p:spPr>
          <a:xfrm rot="19800000" flipH="1">
            <a:off x="8320131" y="3306079"/>
            <a:ext cx="253059" cy="2182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060" name="Picture 12" descr="https://pptcrafter.files.wordpress.com/2013/01/gears-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flipV="1">
            <a:off x="7983946" y="2771914"/>
            <a:ext cx="526054" cy="52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87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5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animBg="1"/>
      <p:bldP spid="11" grpId="0" animBg="1"/>
      <p:bldP spid="12" grpId="0" animBg="1"/>
      <p:bldP spid="13" grpId="0"/>
      <p:bldP spid="14" grpId="0"/>
      <p:bldP spid="15" grpId="0"/>
      <p:bldP spid="16" grpId="0"/>
      <p:bldP spid="18" grpId="0"/>
      <p:bldP spid="38" grpId="0" animBg="1"/>
      <p:bldP spid="42"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tatic.guim.co.uk/sys-images/Guardian/Pix/pictures/2014/9/24/1411576130748/Tesco-shopping-trolleys-014.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p:blipFill>
        <p:spPr bwMode="auto">
          <a:xfrm>
            <a:off x="-45584" y="0"/>
            <a:ext cx="3177722"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813173"/>
            <a:ext cx="2771980" cy="3231654"/>
          </a:xfrm>
          <a:prstGeom prst="rect">
            <a:avLst/>
          </a:prstGeom>
          <a:noFill/>
        </p:spPr>
        <p:txBody>
          <a:bodyPr wrap="square" lIns="0" tIns="0" rIns="0" bIns="0" rtlCol="0">
            <a:spAutoFit/>
          </a:bodyPr>
          <a:lstStyle>
            <a:defPPr>
              <a:defRPr lang="en-US"/>
            </a:defPPr>
            <a:lvl1pPr algn="r">
              <a:defRPr sz="4200" b="1">
                <a:solidFill>
                  <a:schemeClr val="bg1"/>
                </a:solidFill>
                <a:latin typeface="Tesco" panose="020B0603040202020203" pitchFamily="34" charset="0"/>
              </a:defRPr>
            </a:lvl1pPr>
          </a:lstStyle>
          <a:p>
            <a:r>
              <a:rPr lang="en-GB" dirty="0" smtClean="0"/>
              <a:t>What are the key things to make this work?</a:t>
            </a:r>
            <a:endParaRPr lang="en-GB" dirty="0"/>
          </a:p>
        </p:txBody>
      </p:sp>
      <p:sp>
        <p:nvSpPr>
          <p:cNvPr id="2" name="Slide Number Placeholder 1"/>
          <p:cNvSpPr>
            <a:spLocks noGrp="1"/>
          </p:cNvSpPr>
          <p:nvPr>
            <p:ph type="sldNum" sz="quarter" idx="12"/>
          </p:nvPr>
        </p:nvSpPr>
        <p:spPr/>
        <p:txBody>
          <a:bodyPr/>
          <a:lstStyle/>
          <a:p>
            <a:fld id="{0580694A-7D1A-4CA3-A0CD-40ABE74F9A6F}" type="slidenum">
              <a:rPr lang="en-GB" smtClean="0"/>
              <a:t>11</a:t>
            </a:fld>
            <a:endParaRPr lang="en-GB"/>
          </a:p>
        </p:txBody>
      </p:sp>
      <p:sp>
        <p:nvSpPr>
          <p:cNvPr id="7" name="Rectangle 6"/>
          <p:cNvSpPr/>
          <p:nvPr/>
        </p:nvSpPr>
        <p:spPr>
          <a:xfrm>
            <a:off x="3203848" y="4910104"/>
            <a:ext cx="5729518" cy="1092607"/>
          </a:xfrm>
          <a:prstGeom prst="rect">
            <a:avLst/>
          </a:prstGeom>
        </p:spPr>
        <p:txBody>
          <a:bodyPr wrap="square" anchor="b" anchorCtr="0">
            <a:spAutoFit/>
          </a:bodyPr>
          <a:lstStyle/>
          <a:p>
            <a:pPr>
              <a:spcAft>
                <a:spcPts val="600"/>
              </a:spcAft>
            </a:pPr>
            <a:r>
              <a:rPr lang="en-GB" sz="2000" dirty="0" smtClean="0"/>
              <a:t>Key </a:t>
            </a:r>
            <a:r>
              <a:rPr lang="en-GB" sz="2000" dirty="0"/>
              <a:t>Point: </a:t>
            </a:r>
            <a:endParaRPr lang="en-GB" sz="2000" dirty="0" smtClean="0"/>
          </a:p>
          <a:p>
            <a:pPr>
              <a:spcAft>
                <a:spcPts val="600"/>
              </a:spcAft>
            </a:pPr>
            <a:r>
              <a:rPr lang="en-GB" sz="2000" b="1" dirty="0" smtClean="0"/>
              <a:t>Agile can work for data science; you need to create your own flavour that works for you</a:t>
            </a:r>
            <a:endParaRPr lang="en-GB" sz="2000" b="1" dirty="0"/>
          </a:p>
        </p:txBody>
      </p:sp>
      <p:sp>
        <p:nvSpPr>
          <p:cNvPr id="6" name="Rounded Rectangle 5"/>
          <p:cNvSpPr/>
          <p:nvPr/>
        </p:nvSpPr>
        <p:spPr>
          <a:xfrm>
            <a:off x="3347864" y="260649"/>
            <a:ext cx="5570182" cy="4360256"/>
          </a:xfrm>
          <a:prstGeom prst="roundRect">
            <a:avLst>
              <a:gd name="adj" fmla="val 443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5321391" y="282603"/>
            <a:ext cx="1494448" cy="369332"/>
          </a:xfrm>
          <a:prstGeom prst="rect">
            <a:avLst/>
          </a:prstGeom>
          <a:noFill/>
        </p:spPr>
        <p:txBody>
          <a:bodyPr wrap="none" rtlCol="0">
            <a:spAutoFit/>
          </a:bodyPr>
          <a:lstStyle/>
          <a:p>
            <a:pPr algn="ctr"/>
            <a:r>
              <a:rPr lang="en-GB" b="1" dirty="0" smtClean="0"/>
              <a:t>Key Learnings</a:t>
            </a:r>
            <a:endParaRPr lang="en-GB" b="1" dirty="0"/>
          </a:p>
        </p:txBody>
      </p:sp>
      <p:sp>
        <p:nvSpPr>
          <p:cNvPr id="9" name="Rounded Rectangle 8"/>
          <p:cNvSpPr/>
          <p:nvPr/>
        </p:nvSpPr>
        <p:spPr>
          <a:xfrm>
            <a:off x="3439046" y="629978"/>
            <a:ext cx="2608229" cy="18837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6212242" y="629978"/>
            <a:ext cx="2608229" cy="18837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3439046" y="2625396"/>
            <a:ext cx="2608229" cy="18837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6212242" y="2625396"/>
            <a:ext cx="2608229" cy="18837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578277" y="2165663"/>
            <a:ext cx="2217860" cy="307777"/>
          </a:xfrm>
          <a:prstGeom prst="rect">
            <a:avLst/>
          </a:prstGeom>
          <a:noFill/>
        </p:spPr>
        <p:txBody>
          <a:bodyPr wrap="square" rtlCol="0">
            <a:spAutoFit/>
          </a:bodyPr>
          <a:lstStyle/>
          <a:p>
            <a:pPr algn="ctr"/>
            <a:r>
              <a:rPr lang="en-GB" sz="1400" dirty="0"/>
              <a:t>Make Hypotheses </a:t>
            </a:r>
            <a:r>
              <a:rPr lang="en-GB" sz="1400" dirty="0" smtClean="0"/>
              <a:t>Explicit</a:t>
            </a:r>
            <a:endParaRPr lang="en-GB" sz="1400" dirty="0"/>
          </a:p>
        </p:txBody>
      </p:sp>
      <p:sp>
        <p:nvSpPr>
          <p:cNvPr id="14" name="TextBox 13"/>
          <p:cNvSpPr txBox="1"/>
          <p:nvPr/>
        </p:nvSpPr>
        <p:spPr>
          <a:xfrm>
            <a:off x="6600506" y="2185408"/>
            <a:ext cx="1831698" cy="295345"/>
          </a:xfrm>
          <a:prstGeom prst="rect">
            <a:avLst/>
          </a:prstGeom>
          <a:noFill/>
        </p:spPr>
        <p:txBody>
          <a:bodyPr wrap="square" rtlCol="0">
            <a:spAutoFit/>
          </a:bodyPr>
          <a:lstStyle/>
          <a:p>
            <a:pPr algn="ctr"/>
            <a:r>
              <a:rPr lang="en-GB" sz="1400" dirty="0" err="1" smtClean="0"/>
              <a:t>Timebox</a:t>
            </a:r>
            <a:r>
              <a:rPr lang="en-GB" sz="1400" dirty="0" smtClean="0"/>
              <a:t> Development</a:t>
            </a:r>
            <a:endParaRPr lang="en-GB" sz="1400" dirty="0"/>
          </a:p>
        </p:txBody>
      </p:sp>
      <p:sp>
        <p:nvSpPr>
          <p:cNvPr id="15" name="TextBox 14"/>
          <p:cNvSpPr txBox="1"/>
          <p:nvPr/>
        </p:nvSpPr>
        <p:spPr>
          <a:xfrm>
            <a:off x="3578278" y="4207755"/>
            <a:ext cx="2217858" cy="307777"/>
          </a:xfrm>
          <a:prstGeom prst="rect">
            <a:avLst/>
          </a:prstGeom>
          <a:noFill/>
        </p:spPr>
        <p:txBody>
          <a:bodyPr wrap="square" rtlCol="0">
            <a:spAutoFit/>
          </a:bodyPr>
          <a:lstStyle/>
          <a:p>
            <a:pPr algn="ctr"/>
            <a:r>
              <a:rPr lang="en-GB" sz="1400" dirty="0" smtClean="0"/>
              <a:t>Embrace Pair Programming</a:t>
            </a:r>
            <a:endParaRPr lang="en-GB" sz="1400" dirty="0"/>
          </a:p>
        </p:txBody>
      </p:sp>
      <p:sp>
        <p:nvSpPr>
          <p:cNvPr id="16" name="TextBox 15"/>
          <p:cNvSpPr txBox="1"/>
          <p:nvPr/>
        </p:nvSpPr>
        <p:spPr>
          <a:xfrm>
            <a:off x="6407426" y="4048180"/>
            <a:ext cx="2217858" cy="523220"/>
          </a:xfrm>
          <a:prstGeom prst="rect">
            <a:avLst/>
          </a:prstGeom>
          <a:noFill/>
        </p:spPr>
        <p:txBody>
          <a:bodyPr wrap="square" rtlCol="0">
            <a:spAutoFit/>
          </a:bodyPr>
          <a:lstStyle/>
          <a:p>
            <a:pPr algn="ctr"/>
            <a:r>
              <a:rPr lang="en-GB" sz="1400" dirty="0" smtClean="0"/>
              <a:t>Measure &amp; Optimise Ways of Working</a:t>
            </a:r>
            <a:endParaRPr lang="en-GB" sz="1400" dirty="0"/>
          </a:p>
        </p:txBody>
      </p:sp>
      <p:pic>
        <p:nvPicPr>
          <p:cNvPr id="17" name="Picture 10" descr="http://t3.gstatic.com/images?q=tbn:ANd9GcTTcgiJXAR4j5cGspjiY70w3jV9KpBKhUS5R4pOsaoTW4lP0ovfP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1617" y="908720"/>
            <a:ext cx="1049479" cy="10494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measur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750" y="3038334"/>
            <a:ext cx="1211213" cy="84965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879026" y="3023859"/>
            <a:ext cx="1728268" cy="864134"/>
            <a:chOff x="3851920" y="3023859"/>
            <a:chExt cx="1440160" cy="720080"/>
          </a:xfrm>
        </p:grpSpPr>
        <p:pic>
          <p:nvPicPr>
            <p:cNvPr id="19" name="Picture 2" descr="C:\Users\ix71\AppData\Local\Microsoft\Windows\Temporary Internet Files\Content.IE5\RIJUQL1C\MC900433941[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23859"/>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ix71\AppData\Local\Microsoft\Windows\Temporary Internet Files\Content.IE5\RIJUQL1C\MC900433941[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3851920" y="3023859"/>
              <a:ext cx="720080" cy="720080"/>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8" descr="http://www.piensaenjulia.com.ar/wp-content/uploads/2015/03/idea-2.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758093" y="908257"/>
            <a:ext cx="509957" cy="8645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cdn4.iconfinder.com/data/icons/desktop-computer/71/Computer_Screen_desktop_monitor-29-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01090" y="1169423"/>
            <a:ext cx="695046" cy="528072"/>
          </a:xfrm>
          <a:prstGeom prst="rect">
            <a:avLst/>
          </a:prstGeom>
          <a:noFill/>
          <a:extLst>
            <a:ext uri="{909E8E84-426E-40DD-AFC4-6F175D3DCCD1}">
              <a14:hiddenFill xmlns:a14="http://schemas.microsoft.com/office/drawing/2010/main">
                <a:solidFill>
                  <a:srgbClr val="FFFFFF"/>
                </a:solidFill>
              </a14:hiddenFill>
            </a:ext>
          </a:extLst>
        </p:spPr>
      </p:pic>
      <p:sp>
        <p:nvSpPr>
          <p:cNvPr id="24" name="Down Arrow 23"/>
          <p:cNvSpPr/>
          <p:nvPr/>
        </p:nvSpPr>
        <p:spPr>
          <a:xfrm rot="16200000">
            <a:off x="4437701" y="1211426"/>
            <a:ext cx="623681" cy="35508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79276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p:bldP spid="9" grpId="0" animBg="1"/>
      <p:bldP spid="10" grpId="0" animBg="1"/>
      <p:bldP spid="11" grpId="0" animBg="1"/>
      <p:bldP spid="12" grpId="0" animBg="1"/>
      <p:bldP spid="13" grpId="0"/>
      <p:bldP spid="14" grpId="0"/>
      <p:bldP spid="15" grpId="0"/>
      <p:bldP spid="16"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3347864" y="260649"/>
            <a:ext cx="5570182" cy="4360256"/>
          </a:xfrm>
          <a:prstGeom prst="roundRect">
            <a:avLst>
              <a:gd name="adj" fmla="val 443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descr="http://library.the-group.net/tesco/client_upload/image/launch___05___farmtofork.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t="-377"/>
          <a:stretch/>
        </p:blipFill>
        <p:spPr bwMode="auto">
          <a:xfrm>
            <a:off x="-36512" y="-99392"/>
            <a:ext cx="3168650" cy="6957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2782669"/>
            <a:ext cx="2771980" cy="1292662"/>
          </a:xfrm>
          <a:prstGeom prst="rect">
            <a:avLst/>
          </a:prstGeom>
          <a:noFill/>
        </p:spPr>
        <p:txBody>
          <a:bodyPr wrap="square" lIns="0" tIns="0" rIns="0" bIns="0" rtlCol="0">
            <a:spAutoFit/>
          </a:bodyPr>
          <a:lstStyle>
            <a:defPPr>
              <a:defRPr lang="en-US"/>
            </a:defPPr>
            <a:lvl1pPr algn="r">
              <a:defRPr sz="4200" b="1">
                <a:solidFill>
                  <a:schemeClr val="bg1"/>
                </a:solidFill>
                <a:latin typeface="Tesco" panose="020B0603040202020203" pitchFamily="34" charset="0"/>
              </a:defRPr>
            </a:lvl1pPr>
          </a:lstStyle>
          <a:p>
            <a:r>
              <a:rPr lang="en-GB" dirty="0" smtClean="0"/>
              <a:t>Come join our team</a:t>
            </a:r>
            <a:endParaRPr lang="en-GB" dirty="0"/>
          </a:p>
        </p:txBody>
      </p:sp>
      <p:sp>
        <p:nvSpPr>
          <p:cNvPr id="2" name="Slide Number Placeholder 1"/>
          <p:cNvSpPr>
            <a:spLocks noGrp="1"/>
          </p:cNvSpPr>
          <p:nvPr>
            <p:ph type="sldNum" sz="quarter" idx="12"/>
          </p:nvPr>
        </p:nvSpPr>
        <p:spPr/>
        <p:txBody>
          <a:bodyPr/>
          <a:lstStyle/>
          <a:p>
            <a:fld id="{0580694A-7D1A-4CA3-A0CD-40ABE74F9A6F}" type="slidenum">
              <a:rPr lang="en-GB" smtClean="0"/>
              <a:t>12</a:t>
            </a:fld>
            <a:endParaRPr lang="en-GB"/>
          </a:p>
        </p:txBody>
      </p:sp>
      <p:sp>
        <p:nvSpPr>
          <p:cNvPr id="7" name="Rectangle 6"/>
          <p:cNvSpPr/>
          <p:nvPr/>
        </p:nvSpPr>
        <p:spPr>
          <a:xfrm>
            <a:off x="3203848" y="4915033"/>
            <a:ext cx="5729518" cy="1092607"/>
          </a:xfrm>
          <a:prstGeom prst="rect">
            <a:avLst/>
          </a:prstGeom>
        </p:spPr>
        <p:txBody>
          <a:bodyPr wrap="square" anchor="b" anchorCtr="0">
            <a:spAutoFit/>
          </a:bodyPr>
          <a:lstStyle/>
          <a:p>
            <a:pPr>
              <a:spcAft>
                <a:spcPts val="600"/>
              </a:spcAft>
            </a:pPr>
            <a:r>
              <a:rPr lang="en-GB" sz="2000" dirty="0"/>
              <a:t>Key Point: </a:t>
            </a:r>
            <a:endParaRPr lang="en-GB" sz="2000" dirty="0" smtClean="0"/>
          </a:p>
          <a:p>
            <a:pPr>
              <a:spcAft>
                <a:spcPts val="600"/>
              </a:spcAft>
            </a:pPr>
            <a:r>
              <a:rPr lang="en-GB" sz="2000" b="1" dirty="0" smtClean="0"/>
              <a:t>Come </a:t>
            </a:r>
            <a:r>
              <a:rPr lang="en-GB" sz="2000" b="1" dirty="0"/>
              <a:t>join us at Tesco and work on a wide range of exciting projects</a:t>
            </a:r>
          </a:p>
        </p:txBody>
      </p:sp>
      <p:pic>
        <p:nvPicPr>
          <p:cNvPr id="8"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4468" y="935253"/>
            <a:ext cx="1125595" cy="1125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8772" y="935253"/>
            <a:ext cx="1125595" cy="11255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34879" y="282603"/>
            <a:ext cx="1267463" cy="369332"/>
          </a:xfrm>
          <a:prstGeom prst="rect">
            <a:avLst/>
          </a:prstGeom>
          <a:noFill/>
        </p:spPr>
        <p:txBody>
          <a:bodyPr wrap="none" rtlCol="0">
            <a:spAutoFit/>
          </a:bodyPr>
          <a:lstStyle/>
          <a:p>
            <a:pPr algn="ctr"/>
            <a:r>
              <a:rPr lang="en-GB" b="1" dirty="0" smtClean="0"/>
              <a:t>Open Roles</a:t>
            </a:r>
            <a:endParaRPr lang="en-GB" b="1" dirty="0"/>
          </a:p>
        </p:txBody>
      </p:sp>
      <p:sp>
        <p:nvSpPr>
          <p:cNvPr id="13" name="TextBox 12"/>
          <p:cNvSpPr txBox="1"/>
          <p:nvPr/>
        </p:nvSpPr>
        <p:spPr>
          <a:xfrm>
            <a:off x="3694379" y="2228671"/>
            <a:ext cx="2245773" cy="1200329"/>
          </a:xfrm>
          <a:prstGeom prst="rect">
            <a:avLst/>
          </a:prstGeom>
          <a:noFill/>
        </p:spPr>
        <p:txBody>
          <a:bodyPr wrap="square" rtlCol="0">
            <a:spAutoFit/>
          </a:bodyPr>
          <a:lstStyle/>
          <a:p>
            <a:pPr algn="ctr"/>
            <a:r>
              <a:rPr lang="en-GB" dirty="0"/>
              <a:t>Data Scientist / Senior Data Scientist in Machine Learning / Big </a:t>
            </a:r>
            <a:r>
              <a:rPr lang="en-GB" dirty="0" smtClean="0"/>
              <a:t>Data</a:t>
            </a:r>
            <a:endParaRPr lang="en-GB" dirty="0"/>
          </a:p>
        </p:txBody>
      </p:sp>
      <p:sp>
        <p:nvSpPr>
          <p:cNvPr id="14" name="TextBox 13"/>
          <p:cNvSpPr txBox="1"/>
          <p:nvPr/>
        </p:nvSpPr>
        <p:spPr>
          <a:xfrm>
            <a:off x="6198683" y="2228671"/>
            <a:ext cx="2245773" cy="923330"/>
          </a:xfrm>
          <a:prstGeom prst="rect">
            <a:avLst/>
          </a:prstGeom>
          <a:noFill/>
        </p:spPr>
        <p:txBody>
          <a:bodyPr wrap="square" rtlCol="0">
            <a:spAutoFit/>
          </a:bodyPr>
          <a:lstStyle/>
          <a:p>
            <a:pPr algn="ctr"/>
            <a:r>
              <a:rPr lang="en-GB" dirty="0"/>
              <a:t>Data Scientist / Senior Data Scientist in Operations Research</a:t>
            </a:r>
          </a:p>
        </p:txBody>
      </p:sp>
      <p:sp>
        <p:nvSpPr>
          <p:cNvPr id="15" name="TextBox 14"/>
          <p:cNvSpPr txBox="1"/>
          <p:nvPr/>
        </p:nvSpPr>
        <p:spPr>
          <a:xfrm>
            <a:off x="3517447" y="3789040"/>
            <a:ext cx="5231018" cy="646331"/>
          </a:xfrm>
          <a:prstGeom prst="rect">
            <a:avLst/>
          </a:prstGeom>
          <a:noFill/>
        </p:spPr>
        <p:txBody>
          <a:bodyPr wrap="square" rtlCol="0">
            <a:spAutoFit/>
          </a:bodyPr>
          <a:lstStyle/>
          <a:p>
            <a:pPr algn="just">
              <a:spcAft>
                <a:spcPts val="600"/>
              </a:spcAft>
            </a:pPr>
            <a:r>
              <a:rPr lang="en-GB" dirty="0"/>
              <a:t>Come talk to me if you have any questions or email me at </a:t>
            </a:r>
            <a:r>
              <a:rPr lang="en-GB" dirty="0">
                <a:hlinkClick r:id="rId6"/>
              </a:rPr>
              <a:t>gabriel.straub@uk.tesco.com</a:t>
            </a:r>
            <a:r>
              <a:rPr lang="en-GB" dirty="0"/>
              <a:t> </a:t>
            </a:r>
          </a:p>
        </p:txBody>
      </p:sp>
    </p:spTree>
    <p:extLst>
      <p:ext uri="{BB962C8B-B14F-4D97-AF65-F5344CB8AC3E}">
        <p14:creationId xmlns:p14="http://schemas.microsoft.com/office/powerpoint/2010/main" val="369288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11"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3347864" y="260649"/>
            <a:ext cx="5570182" cy="4360256"/>
          </a:xfrm>
          <a:prstGeom prst="roundRect">
            <a:avLst>
              <a:gd name="adj" fmla="val 443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TextBox 74"/>
          <p:cNvSpPr txBox="1"/>
          <p:nvPr/>
        </p:nvSpPr>
        <p:spPr>
          <a:xfrm>
            <a:off x="4599330" y="282603"/>
            <a:ext cx="3067250" cy="369332"/>
          </a:xfrm>
          <a:prstGeom prst="rect">
            <a:avLst/>
          </a:prstGeom>
          <a:noFill/>
        </p:spPr>
        <p:txBody>
          <a:bodyPr wrap="none" rtlCol="0">
            <a:spAutoFit/>
          </a:bodyPr>
          <a:lstStyle/>
          <a:p>
            <a:pPr algn="ctr"/>
            <a:r>
              <a:rPr lang="en-GB" b="1" dirty="0" smtClean="0"/>
              <a:t>Our Definition of Data Science</a:t>
            </a:r>
            <a:endParaRPr lang="en-GB" b="1" dirty="0"/>
          </a:p>
        </p:txBody>
      </p:sp>
      <p:pic>
        <p:nvPicPr>
          <p:cNvPr id="23" name="Picture 2" descr="http://www.identica.co.uk/wp-content/uploads/2013/11/Tesco-Extra-5.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54583"/>
            <a:ext cx="3132139" cy="69481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782669"/>
            <a:ext cx="2951492" cy="1292662"/>
          </a:xfrm>
          <a:prstGeom prst="rect">
            <a:avLst/>
          </a:prstGeom>
          <a:noFill/>
        </p:spPr>
        <p:txBody>
          <a:bodyPr wrap="square" lIns="0" tIns="0" rIns="0" bIns="0" rtlCol="0">
            <a:spAutoFit/>
          </a:bodyPr>
          <a:lstStyle/>
          <a:p>
            <a:pPr algn="r"/>
            <a:r>
              <a:rPr lang="en-GB" sz="4200" b="1" dirty="0" smtClean="0">
                <a:solidFill>
                  <a:schemeClr val="bg1"/>
                </a:solidFill>
                <a:latin typeface="Tesco" panose="020B0603040202020203" pitchFamily="34" charset="0"/>
              </a:rPr>
              <a:t>What is data science?</a:t>
            </a:r>
            <a:endParaRPr lang="en-GB" sz="4200" b="1" dirty="0">
              <a:solidFill>
                <a:schemeClr val="bg1"/>
              </a:solidFill>
              <a:latin typeface="Tesco" panose="020B0603040202020203" pitchFamily="34" charset="0"/>
            </a:endParaRPr>
          </a:p>
        </p:txBody>
      </p:sp>
      <p:sp>
        <p:nvSpPr>
          <p:cNvPr id="6" name="Slide Number Placeholder 5"/>
          <p:cNvSpPr>
            <a:spLocks noGrp="1"/>
          </p:cNvSpPr>
          <p:nvPr>
            <p:ph type="sldNum" sz="quarter" idx="12"/>
          </p:nvPr>
        </p:nvSpPr>
        <p:spPr/>
        <p:txBody>
          <a:bodyPr/>
          <a:lstStyle/>
          <a:p>
            <a:fld id="{0580694A-7D1A-4CA3-A0CD-40ABE74F9A6F}" type="slidenum">
              <a:rPr lang="en-GB" smtClean="0"/>
              <a:t>2</a:t>
            </a:fld>
            <a:endParaRPr lang="en-GB"/>
          </a:p>
        </p:txBody>
      </p:sp>
      <p:sp>
        <p:nvSpPr>
          <p:cNvPr id="2" name="Rectangle 1"/>
          <p:cNvSpPr/>
          <p:nvPr/>
        </p:nvSpPr>
        <p:spPr>
          <a:xfrm>
            <a:off x="3203848" y="4915033"/>
            <a:ext cx="5729518" cy="1092607"/>
          </a:xfrm>
          <a:prstGeom prst="rect">
            <a:avLst/>
          </a:prstGeom>
        </p:spPr>
        <p:txBody>
          <a:bodyPr wrap="square" anchor="b" anchorCtr="0">
            <a:spAutoFit/>
          </a:bodyPr>
          <a:lstStyle/>
          <a:p>
            <a:pPr>
              <a:spcAft>
                <a:spcPts val="600"/>
              </a:spcAft>
            </a:pPr>
            <a:r>
              <a:rPr lang="en-GB" sz="2000" dirty="0"/>
              <a:t>Key </a:t>
            </a:r>
            <a:r>
              <a:rPr lang="en-GB" sz="2000" dirty="0" smtClean="0"/>
              <a:t>Point:</a:t>
            </a:r>
            <a:endParaRPr lang="en-GB" sz="2000" dirty="0"/>
          </a:p>
          <a:p>
            <a:pPr>
              <a:spcAft>
                <a:spcPts val="600"/>
              </a:spcAft>
            </a:pPr>
            <a:r>
              <a:rPr lang="en-GB" sz="2000" b="1" dirty="0" smtClean="0"/>
              <a:t>Data science is about building predictive data products</a:t>
            </a:r>
            <a:endParaRPr lang="en-GB" sz="2000" b="1" dirty="0"/>
          </a:p>
        </p:txBody>
      </p:sp>
      <p:grpSp>
        <p:nvGrpSpPr>
          <p:cNvPr id="19" name="Group 18"/>
          <p:cNvGrpSpPr/>
          <p:nvPr/>
        </p:nvGrpSpPr>
        <p:grpSpPr>
          <a:xfrm>
            <a:off x="3540667" y="784261"/>
            <a:ext cx="5184576" cy="3652851"/>
            <a:chOff x="533400" y="1562100"/>
            <a:chExt cx="8001000" cy="1943100"/>
          </a:xfrm>
        </p:grpSpPr>
        <p:grpSp>
          <p:nvGrpSpPr>
            <p:cNvPr id="50" name="Group 49"/>
            <p:cNvGrpSpPr/>
            <p:nvPr/>
          </p:nvGrpSpPr>
          <p:grpSpPr>
            <a:xfrm>
              <a:off x="533400" y="1562100"/>
              <a:ext cx="8001000" cy="497840"/>
              <a:chOff x="533400" y="2052320"/>
              <a:chExt cx="8001000" cy="497840"/>
            </a:xfrm>
          </p:grpSpPr>
          <p:sp>
            <p:nvSpPr>
              <p:cNvPr id="52" name="Rounded Rectangle 51"/>
              <p:cNvSpPr/>
              <p:nvPr/>
            </p:nvSpPr>
            <p:spPr>
              <a:xfrm>
                <a:off x="533400" y="2052320"/>
                <a:ext cx="1564640" cy="49784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tx1"/>
                    </a:solidFill>
                    <a:latin typeface="Calibri" panose="020F0502020204030204" pitchFamily="34" charset="0"/>
                    <a:cs typeface="Calibri" panose="020F0502020204030204" pitchFamily="34" charset="0"/>
                  </a:rPr>
                  <a:t>Data</a:t>
                </a:r>
                <a:endParaRPr lang="en-GB" sz="1400" b="1" dirty="0">
                  <a:solidFill>
                    <a:schemeClr val="tx1"/>
                  </a:solidFill>
                  <a:latin typeface="Calibri" panose="020F0502020204030204" pitchFamily="34" charset="0"/>
                  <a:cs typeface="Calibri" panose="020F0502020204030204" pitchFamily="34" charset="0"/>
                </a:endParaRPr>
              </a:p>
            </p:txBody>
          </p:sp>
          <p:sp>
            <p:nvSpPr>
              <p:cNvPr id="53" name="Rounded Rectangle 52"/>
              <p:cNvSpPr/>
              <p:nvPr/>
            </p:nvSpPr>
            <p:spPr>
              <a:xfrm>
                <a:off x="2142490" y="2052320"/>
                <a:ext cx="1564640" cy="49784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tx1"/>
                    </a:solidFill>
                    <a:latin typeface="Calibri" panose="020F0502020204030204" pitchFamily="34" charset="0"/>
                    <a:cs typeface="Calibri" panose="020F0502020204030204" pitchFamily="34" charset="0"/>
                  </a:rPr>
                  <a:t>Insights</a:t>
                </a:r>
                <a:endParaRPr lang="en-GB" sz="1400" b="1" dirty="0">
                  <a:solidFill>
                    <a:schemeClr val="tx1"/>
                  </a:solidFill>
                  <a:latin typeface="Calibri" panose="020F0502020204030204" pitchFamily="34" charset="0"/>
                  <a:cs typeface="Calibri" panose="020F0502020204030204" pitchFamily="34" charset="0"/>
                </a:endParaRPr>
              </a:p>
            </p:txBody>
          </p:sp>
          <p:sp>
            <p:nvSpPr>
              <p:cNvPr id="55" name="Rounded Rectangle 54"/>
              <p:cNvSpPr/>
              <p:nvPr/>
            </p:nvSpPr>
            <p:spPr>
              <a:xfrm>
                <a:off x="3751580" y="2052320"/>
                <a:ext cx="1564640" cy="49784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tx1"/>
                    </a:solidFill>
                    <a:latin typeface="Calibri" panose="020F0502020204030204" pitchFamily="34" charset="0"/>
                    <a:cs typeface="Calibri" panose="020F0502020204030204" pitchFamily="34" charset="0"/>
                  </a:rPr>
                  <a:t>Options</a:t>
                </a:r>
                <a:endParaRPr lang="en-GB" sz="1400" b="1" dirty="0">
                  <a:solidFill>
                    <a:schemeClr val="tx1"/>
                  </a:solidFill>
                  <a:latin typeface="Calibri" panose="020F0502020204030204" pitchFamily="34" charset="0"/>
                  <a:cs typeface="Calibri" panose="020F0502020204030204" pitchFamily="34" charset="0"/>
                </a:endParaRPr>
              </a:p>
            </p:txBody>
          </p:sp>
          <p:sp>
            <p:nvSpPr>
              <p:cNvPr id="56" name="Rounded Rectangle 55"/>
              <p:cNvSpPr/>
              <p:nvPr/>
            </p:nvSpPr>
            <p:spPr>
              <a:xfrm>
                <a:off x="5360670" y="2052320"/>
                <a:ext cx="1564640" cy="49784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err="1" smtClean="0">
                    <a:solidFill>
                      <a:schemeClr val="bg1"/>
                    </a:solidFill>
                    <a:latin typeface="Calibri" panose="020F0502020204030204" pitchFamily="34" charset="0"/>
                    <a:cs typeface="Calibri" panose="020F0502020204030204" pitchFamily="34" charset="0"/>
                  </a:rPr>
                  <a:t>Recomm-endation</a:t>
                </a:r>
                <a:endParaRPr lang="en-GB" sz="1400" b="1" dirty="0">
                  <a:solidFill>
                    <a:schemeClr val="bg1"/>
                  </a:solidFill>
                  <a:latin typeface="Calibri" panose="020F0502020204030204" pitchFamily="34" charset="0"/>
                  <a:cs typeface="Calibri" panose="020F0502020204030204" pitchFamily="34" charset="0"/>
                </a:endParaRPr>
              </a:p>
            </p:txBody>
          </p:sp>
          <p:sp>
            <p:nvSpPr>
              <p:cNvPr id="57" name="Rounded Rectangle 56"/>
              <p:cNvSpPr/>
              <p:nvPr/>
            </p:nvSpPr>
            <p:spPr>
              <a:xfrm>
                <a:off x="6969760" y="2052320"/>
                <a:ext cx="1564640" cy="49784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Calibri" panose="020F0502020204030204" pitchFamily="34" charset="0"/>
                    <a:cs typeface="Calibri" panose="020F0502020204030204" pitchFamily="34" charset="0"/>
                  </a:rPr>
                  <a:t>Change</a:t>
                </a:r>
                <a:endParaRPr lang="en-GB" sz="1400" b="1" dirty="0">
                  <a:solidFill>
                    <a:schemeClr val="bg1"/>
                  </a:solidFill>
                  <a:latin typeface="Calibri" panose="020F0502020204030204" pitchFamily="34" charset="0"/>
                  <a:cs typeface="Calibri" panose="020F0502020204030204" pitchFamily="34" charset="0"/>
                </a:endParaRPr>
              </a:p>
            </p:txBody>
          </p:sp>
        </p:grpSp>
        <p:grpSp>
          <p:nvGrpSpPr>
            <p:cNvPr id="58" name="Group 57"/>
            <p:cNvGrpSpPr/>
            <p:nvPr/>
          </p:nvGrpSpPr>
          <p:grpSpPr>
            <a:xfrm>
              <a:off x="533400" y="2190750"/>
              <a:ext cx="8001000" cy="497840"/>
              <a:chOff x="533400" y="2702560"/>
              <a:chExt cx="8001000" cy="497840"/>
            </a:xfrm>
          </p:grpSpPr>
          <p:sp>
            <p:nvSpPr>
              <p:cNvPr id="59" name="Rounded Rectangle 58"/>
              <p:cNvSpPr/>
              <p:nvPr/>
            </p:nvSpPr>
            <p:spPr>
              <a:xfrm>
                <a:off x="533400" y="2702560"/>
                <a:ext cx="2599603" cy="497840"/>
              </a:xfrm>
              <a:prstGeom prst="roundRect">
                <a:avLst/>
              </a:prstGeom>
              <a:gradFill flip="none" rotWithShape="1">
                <a:gsLst>
                  <a:gs pos="0">
                    <a:schemeClr val="accent2">
                      <a:lumMod val="20000"/>
                      <a:lumOff val="80000"/>
                    </a:schemeClr>
                  </a:gs>
                  <a:gs pos="78000">
                    <a:schemeClr val="accent2">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tx1"/>
                    </a:solidFill>
                    <a:latin typeface="Calibri" panose="020F0502020204030204" pitchFamily="34" charset="0"/>
                    <a:cs typeface="Calibri" panose="020F0502020204030204" pitchFamily="34" charset="0"/>
                  </a:rPr>
                  <a:t>Business Insights</a:t>
                </a:r>
                <a:endParaRPr lang="en-GB" sz="1400" b="1" dirty="0">
                  <a:solidFill>
                    <a:schemeClr val="tx1"/>
                  </a:solidFill>
                  <a:latin typeface="Calibri" panose="020F0502020204030204" pitchFamily="34" charset="0"/>
                  <a:cs typeface="Calibri" panose="020F0502020204030204" pitchFamily="34" charset="0"/>
                </a:endParaRPr>
              </a:p>
            </p:txBody>
          </p:sp>
          <p:sp>
            <p:nvSpPr>
              <p:cNvPr id="69" name="Rounded Rectangle 68"/>
              <p:cNvSpPr/>
              <p:nvPr/>
            </p:nvSpPr>
            <p:spPr>
              <a:xfrm>
                <a:off x="3234099" y="2702560"/>
                <a:ext cx="2599603" cy="497840"/>
              </a:xfrm>
              <a:prstGeom prst="roundRect">
                <a:avLst/>
              </a:prstGeom>
              <a:gradFill>
                <a:gsLst>
                  <a:gs pos="0">
                    <a:schemeClr val="accent2">
                      <a:lumMod val="40000"/>
                      <a:lumOff val="60000"/>
                    </a:schemeClr>
                  </a:gs>
                  <a:gs pos="53000">
                    <a:schemeClr val="accent2">
                      <a:lumMod val="60000"/>
                      <a:lumOff val="40000"/>
                    </a:schemeClr>
                  </a:gs>
                  <a:gs pos="100000">
                    <a:schemeClr val="accent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tx1"/>
                    </a:solidFill>
                    <a:latin typeface="Calibri" panose="020F0502020204030204" pitchFamily="34" charset="0"/>
                    <a:cs typeface="Calibri" panose="020F0502020204030204" pitchFamily="34" charset="0"/>
                  </a:rPr>
                  <a:t>Data Analytics</a:t>
                </a:r>
                <a:endParaRPr lang="en-GB" sz="1400" b="1" dirty="0">
                  <a:solidFill>
                    <a:schemeClr val="tx1"/>
                  </a:solidFill>
                  <a:latin typeface="Calibri" panose="020F0502020204030204" pitchFamily="34" charset="0"/>
                  <a:cs typeface="Calibri" panose="020F0502020204030204" pitchFamily="34" charset="0"/>
                </a:endParaRPr>
              </a:p>
            </p:txBody>
          </p:sp>
          <p:sp>
            <p:nvSpPr>
              <p:cNvPr id="70" name="Rounded Rectangle 69"/>
              <p:cNvSpPr/>
              <p:nvPr/>
            </p:nvSpPr>
            <p:spPr>
              <a:xfrm>
                <a:off x="5934797" y="2702560"/>
                <a:ext cx="2599603" cy="497840"/>
              </a:xfrm>
              <a:prstGeom prst="roundRect">
                <a:avLst/>
              </a:prstGeom>
              <a:gradFill>
                <a:gsLst>
                  <a:gs pos="0">
                    <a:schemeClr val="accent2">
                      <a:lumMod val="75000"/>
                    </a:schemeClr>
                  </a:gs>
                  <a:gs pos="60000">
                    <a:schemeClr val="accent2">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Calibri" panose="020F0502020204030204" pitchFamily="34" charset="0"/>
                    <a:cs typeface="Calibri" panose="020F0502020204030204" pitchFamily="34" charset="0"/>
                  </a:rPr>
                  <a:t>Data Science</a:t>
                </a:r>
                <a:endParaRPr lang="en-GB" sz="1400" b="1" dirty="0">
                  <a:solidFill>
                    <a:schemeClr val="bg1"/>
                  </a:solidFill>
                  <a:latin typeface="Calibri" panose="020F0502020204030204" pitchFamily="34" charset="0"/>
                  <a:cs typeface="Calibri" panose="020F0502020204030204" pitchFamily="34" charset="0"/>
                </a:endParaRPr>
              </a:p>
            </p:txBody>
          </p:sp>
        </p:grpSp>
        <p:sp>
          <p:nvSpPr>
            <p:cNvPr id="71" name="Rounded Rectangle 70"/>
            <p:cNvSpPr/>
            <p:nvPr/>
          </p:nvSpPr>
          <p:spPr>
            <a:xfrm>
              <a:off x="533400" y="2819400"/>
              <a:ext cx="2599603" cy="685800"/>
            </a:xfrm>
            <a:prstGeom prst="roundRect">
              <a:avLst/>
            </a:prstGeom>
            <a:solidFill>
              <a:schemeClr val="bg1"/>
            </a:solidFill>
            <a:ln>
              <a:gradFill flip="none" rotWithShape="1">
                <a:gsLst>
                  <a:gs pos="0">
                    <a:schemeClr val="accent2">
                      <a:lumMod val="20000"/>
                      <a:lumOff val="80000"/>
                    </a:schemeClr>
                  </a:gs>
                  <a:gs pos="77000">
                    <a:schemeClr val="accent2">
                      <a:lumMod val="40000"/>
                      <a:lumOff val="6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400" b="1" dirty="0">
                  <a:solidFill>
                    <a:schemeClr val="tx1"/>
                  </a:solidFill>
                  <a:latin typeface="Calibri" panose="020F0502020204030204" pitchFamily="34" charset="0"/>
                  <a:cs typeface="Calibri" panose="020F0502020204030204" pitchFamily="34" charset="0"/>
                </a:rPr>
                <a:t>Addresses</a:t>
              </a:r>
              <a:r>
                <a:rPr lang="en-GB" sz="1400" dirty="0">
                  <a:solidFill>
                    <a:schemeClr val="tx1"/>
                  </a:solidFill>
                  <a:latin typeface="Calibri" panose="020F0502020204030204" pitchFamily="34" charset="0"/>
                  <a:cs typeface="Calibri" panose="020F0502020204030204" pitchFamily="34" charset="0"/>
                </a:rPr>
                <a:t>: What were my cool box sales last week? </a:t>
              </a:r>
            </a:p>
            <a:p>
              <a:endParaRPr lang="en-GB" sz="1400" b="1" dirty="0">
                <a:solidFill>
                  <a:schemeClr val="tx1"/>
                </a:solidFill>
                <a:latin typeface="Calibri" panose="020F0502020204030204" pitchFamily="34" charset="0"/>
                <a:cs typeface="Calibri" panose="020F0502020204030204" pitchFamily="34" charset="0"/>
              </a:endParaRPr>
            </a:p>
          </p:txBody>
        </p:sp>
        <p:sp>
          <p:nvSpPr>
            <p:cNvPr id="72" name="Rounded Rectangle 71"/>
            <p:cNvSpPr/>
            <p:nvPr/>
          </p:nvSpPr>
          <p:spPr>
            <a:xfrm>
              <a:off x="3234099" y="2819400"/>
              <a:ext cx="2599603" cy="685800"/>
            </a:xfrm>
            <a:prstGeom prst="roundRect">
              <a:avLst/>
            </a:prstGeom>
            <a:solidFill>
              <a:schemeClr val="bg1"/>
            </a:solidFill>
            <a:ln>
              <a:gradFill flip="none" rotWithShape="1">
                <a:gsLst>
                  <a:gs pos="0">
                    <a:schemeClr val="accent2">
                      <a:lumMod val="40000"/>
                      <a:lumOff val="60000"/>
                    </a:schemeClr>
                  </a:gs>
                  <a:gs pos="50000">
                    <a:schemeClr val="accent2">
                      <a:lumMod val="60000"/>
                      <a:lumOff val="40000"/>
                    </a:schemeClr>
                  </a:gs>
                  <a:gs pos="100000">
                    <a:schemeClr val="accent2">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400" b="1" dirty="0">
                  <a:solidFill>
                    <a:schemeClr val="tx1"/>
                  </a:solidFill>
                  <a:latin typeface="Calibri" panose="020F0502020204030204" pitchFamily="34" charset="0"/>
                  <a:cs typeface="Calibri" panose="020F0502020204030204" pitchFamily="34" charset="0"/>
                </a:rPr>
                <a:t>Addresses</a:t>
              </a:r>
              <a:r>
                <a:rPr lang="en-GB" sz="1400" dirty="0">
                  <a:solidFill>
                    <a:schemeClr val="tx1"/>
                  </a:solidFill>
                  <a:latin typeface="Calibri" panose="020F0502020204030204" pitchFamily="34" charset="0"/>
                  <a:cs typeface="Calibri" panose="020F0502020204030204" pitchFamily="34" charset="0"/>
                </a:rPr>
                <a:t>: </a:t>
              </a:r>
              <a:r>
                <a:rPr lang="en-GB" sz="1400" dirty="0" smtClean="0">
                  <a:solidFill>
                    <a:schemeClr val="tx1"/>
                  </a:solidFill>
                  <a:latin typeface="Calibri" panose="020F0502020204030204" pitchFamily="34" charset="0"/>
                  <a:cs typeface="Calibri" panose="020F0502020204030204" pitchFamily="34" charset="0"/>
                </a:rPr>
                <a:t>Were </a:t>
              </a:r>
              <a:r>
                <a:rPr lang="en-GB" sz="1400" dirty="0">
                  <a:solidFill>
                    <a:schemeClr val="tx1"/>
                  </a:solidFill>
                  <a:latin typeface="Calibri" panose="020F0502020204030204" pitchFamily="34" charset="0"/>
                  <a:cs typeface="Calibri" panose="020F0502020204030204" pitchFamily="34" charset="0"/>
                </a:rPr>
                <a:t>my cool box sales so high because of unexpected weather?  </a:t>
              </a:r>
            </a:p>
          </p:txBody>
        </p:sp>
        <p:sp>
          <p:nvSpPr>
            <p:cNvPr id="73" name="Rounded Rectangle 72"/>
            <p:cNvSpPr/>
            <p:nvPr/>
          </p:nvSpPr>
          <p:spPr>
            <a:xfrm>
              <a:off x="5934797" y="2819400"/>
              <a:ext cx="2599603" cy="685800"/>
            </a:xfrm>
            <a:prstGeom prst="roundRect">
              <a:avLst/>
            </a:prstGeom>
            <a:solidFill>
              <a:schemeClr val="bg1"/>
            </a:solidFill>
            <a:ln>
              <a:gradFill flip="none" rotWithShape="1">
                <a:gsLst>
                  <a:gs pos="0">
                    <a:schemeClr val="accent2">
                      <a:lumMod val="75000"/>
                    </a:schemeClr>
                  </a:gs>
                  <a:gs pos="60000">
                    <a:schemeClr val="accent2">
                      <a:lumMod val="5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400" b="1" dirty="0">
                  <a:solidFill>
                    <a:schemeClr val="tx1"/>
                  </a:solidFill>
                  <a:latin typeface="Calibri" panose="020F0502020204030204" pitchFamily="34" charset="0"/>
                  <a:cs typeface="Calibri" panose="020F0502020204030204" pitchFamily="34" charset="0"/>
                </a:rPr>
                <a:t>Addresses</a:t>
              </a:r>
              <a:r>
                <a:rPr lang="en-GB" sz="1400" dirty="0">
                  <a:solidFill>
                    <a:schemeClr val="tx1"/>
                  </a:solidFill>
                  <a:latin typeface="Calibri" panose="020F0502020204030204" pitchFamily="34" charset="0"/>
                  <a:cs typeface="Calibri" panose="020F0502020204030204" pitchFamily="34" charset="0"/>
                </a:rPr>
                <a:t>: Given the weather forecast you should order 200 more cool </a:t>
              </a:r>
              <a:r>
                <a:rPr lang="en-GB" sz="1400" dirty="0" smtClean="0">
                  <a:solidFill>
                    <a:schemeClr val="tx1"/>
                  </a:solidFill>
                  <a:latin typeface="Calibri" panose="020F0502020204030204" pitchFamily="34" charset="0"/>
                  <a:cs typeface="Calibri" panose="020F0502020204030204" pitchFamily="34" charset="0"/>
                </a:rPr>
                <a:t>boxes.</a:t>
              </a:r>
              <a:endParaRPr lang="en-GB" sz="14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46083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huffpost.com/gadgets/slideshows/353139/slide_353139_3835521_free.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t="-131"/>
          <a:stretch/>
        </p:blipFill>
        <p:spPr bwMode="auto">
          <a:xfrm>
            <a:off x="-13651" y="-29183"/>
            <a:ext cx="3145790" cy="6919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782669"/>
            <a:ext cx="2951492" cy="1292662"/>
          </a:xfrm>
          <a:prstGeom prst="rect">
            <a:avLst/>
          </a:prstGeom>
          <a:noFill/>
        </p:spPr>
        <p:txBody>
          <a:bodyPr wrap="square" lIns="0" tIns="0" rIns="0" bIns="0" rtlCol="0">
            <a:spAutoFit/>
          </a:bodyPr>
          <a:lstStyle/>
          <a:p>
            <a:pPr algn="r"/>
            <a:r>
              <a:rPr lang="en-GB" sz="4200" b="1" dirty="0" smtClean="0">
                <a:solidFill>
                  <a:schemeClr val="bg1"/>
                </a:solidFill>
                <a:latin typeface="Tesco" panose="020B0603040202020203" pitchFamily="34" charset="0"/>
              </a:rPr>
              <a:t>What is the challenge?</a:t>
            </a:r>
            <a:endParaRPr lang="en-GB" sz="4200" b="1" dirty="0">
              <a:solidFill>
                <a:schemeClr val="bg1"/>
              </a:solidFill>
              <a:latin typeface="Tesco" panose="020B0603040202020203" pitchFamily="34" charset="0"/>
            </a:endParaRPr>
          </a:p>
        </p:txBody>
      </p:sp>
      <p:sp>
        <p:nvSpPr>
          <p:cNvPr id="6" name="Slide Number Placeholder 5"/>
          <p:cNvSpPr>
            <a:spLocks noGrp="1"/>
          </p:cNvSpPr>
          <p:nvPr>
            <p:ph type="sldNum" sz="quarter" idx="12"/>
          </p:nvPr>
        </p:nvSpPr>
        <p:spPr/>
        <p:txBody>
          <a:bodyPr/>
          <a:lstStyle/>
          <a:p>
            <a:fld id="{0580694A-7D1A-4CA3-A0CD-40ABE74F9A6F}" type="slidenum">
              <a:rPr lang="en-GB" smtClean="0"/>
              <a:t>3</a:t>
            </a:fld>
            <a:endParaRPr lang="en-GB"/>
          </a:p>
        </p:txBody>
      </p:sp>
      <p:sp>
        <p:nvSpPr>
          <p:cNvPr id="2" name="Rectangle 1"/>
          <p:cNvSpPr/>
          <p:nvPr/>
        </p:nvSpPr>
        <p:spPr>
          <a:xfrm>
            <a:off x="3203848" y="4915033"/>
            <a:ext cx="5729518" cy="1092607"/>
          </a:xfrm>
          <a:prstGeom prst="rect">
            <a:avLst/>
          </a:prstGeom>
        </p:spPr>
        <p:txBody>
          <a:bodyPr wrap="square" anchor="b" anchorCtr="0">
            <a:spAutoFit/>
          </a:bodyPr>
          <a:lstStyle/>
          <a:p>
            <a:pPr>
              <a:spcAft>
                <a:spcPts val="600"/>
              </a:spcAft>
            </a:pPr>
            <a:r>
              <a:rPr lang="en-GB" sz="2000" dirty="0"/>
              <a:t>Key Question:</a:t>
            </a:r>
          </a:p>
          <a:p>
            <a:pPr>
              <a:spcAft>
                <a:spcPts val="600"/>
              </a:spcAft>
            </a:pPr>
            <a:r>
              <a:rPr lang="en-GB" sz="2000" b="1" dirty="0"/>
              <a:t>How to organise the team </a:t>
            </a:r>
            <a:r>
              <a:rPr lang="en-GB" sz="2000" b="1" dirty="0" smtClean="0"/>
              <a:t>to </a:t>
            </a:r>
            <a:r>
              <a:rPr lang="en-GB" sz="2000" b="1" dirty="0"/>
              <a:t>get the biggest impact while keeping everyone motivated?</a:t>
            </a:r>
          </a:p>
        </p:txBody>
      </p:sp>
      <p:pic>
        <p:nvPicPr>
          <p:cNvPr id="7"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7864" y="692696"/>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IX71\AppData\Local\Microsoft\Windows\Temporary Internet Files\Content.IE5\MM5O9XQS\MC90043262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7141" y="3746689"/>
            <a:ext cx="72000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22469" y="332656"/>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7074" y="476672"/>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71679" y="772975"/>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6284" y="476672"/>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IX71\AppData\Local\Microsoft\Windows\Temporary Internet Files\Content.IE5\MM5O9XQS\MC90043262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4088" y="3746689"/>
            <a:ext cx="72000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C:\Users\IX71\AppData\Local\Microsoft\Windows\Temporary Internet Files\Content.IE5\MM5O9XQS\MC90043262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1034" y="3746689"/>
            <a:ext cx="72000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0888" y="876265"/>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832446" y="548680"/>
            <a:ext cx="1079270" cy="923330"/>
          </a:xfrm>
          <a:prstGeom prst="rect">
            <a:avLst/>
          </a:prstGeom>
          <a:noFill/>
        </p:spPr>
        <p:txBody>
          <a:bodyPr wrap="none" rtlCol="0">
            <a:spAutoFit/>
          </a:bodyPr>
          <a:lstStyle/>
          <a:p>
            <a:pPr algn="ctr"/>
            <a:r>
              <a:rPr lang="en-GB" b="1" dirty="0" smtClean="0"/>
              <a:t>~10 </a:t>
            </a:r>
          </a:p>
          <a:p>
            <a:pPr algn="ctr"/>
            <a:r>
              <a:rPr lang="en-GB" b="1" dirty="0" smtClean="0"/>
              <a:t>Data </a:t>
            </a:r>
          </a:p>
          <a:p>
            <a:pPr algn="ctr"/>
            <a:r>
              <a:rPr lang="en-GB" b="1" dirty="0" smtClean="0"/>
              <a:t>Scientists</a:t>
            </a:r>
            <a:endParaRPr lang="en-GB" b="1" dirty="0"/>
          </a:p>
        </p:txBody>
      </p:sp>
      <p:sp>
        <p:nvSpPr>
          <p:cNvPr id="17" name="TextBox 16"/>
          <p:cNvSpPr txBox="1"/>
          <p:nvPr/>
        </p:nvSpPr>
        <p:spPr>
          <a:xfrm>
            <a:off x="7846942" y="3645024"/>
            <a:ext cx="1050288" cy="923330"/>
          </a:xfrm>
          <a:prstGeom prst="rect">
            <a:avLst/>
          </a:prstGeom>
          <a:noFill/>
        </p:spPr>
        <p:txBody>
          <a:bodyPr wrap="none" rtlCol="0">
            <a:spAutoFit/>
          </a:bodyPr>
          <a:lstStyle/>
          <a:p>
            <a:pPr algn="ctr"/>
            <a:r>
              <a:rPr lang="en-GB" b="1" dirty="0" smtClean="0"/>
              <a:t>Multiple </a:t>
            </a:r>
          </a:p>
          <a:p>
            <a:pPr algn="ctr"/>
            <a:r>
              <a:rPr lang="en-GB" b="1" dirty="0" smtClean="0"/>
              <a:t>Product</a:t>
            </a:r>
          </a:p>
          <a:p>
            <a:pPr algn="ctr"/>
            <a:r>
              <a:rPr lang="en-GB" b="1" dirty="0" smtClean="0"/>
              <a:t>Owners</a:t>
            </a:r>
            <a:endParaRPr lang="en-GB" b="1" dirty="0"/>
          </a:p>
        </p:txBody>
      </p:sp>
      <p:sp>
        <p:nvSpPr>
          <p:cNvPr id="18" name="TextBox 17"/>
          <p:cNvSpPr txBox="1"/>
          <p:nvPr/>
        </p:nvSpPr>
        <p:spPr>
          <a:xfrm>
            <a:off x="7895641" y="2060848"/>
            <a:ext cx="952890" cy="923330"/>
          </a:xfrm>
          <a:prstGeom prst="rect">
            <a:avLst/>
          </a:prstGeom>
          <a:noFill/>
        </p:spPr>
        <p:txBody>
          <a:bodyPr wrap="none" rtlCol="0">
            <a:spAutoFit/>
          </a:bodyPr>
          <a:lstStyle/>
          <a:p>
            <a:pPr algn="ctr"/>
            <a:r>
              <a:rPr lang="en-GB" b="1" dirty="0" smtClean="0"/>
              <a:t>~6</a:t>
            </a:r>
          </a:p>
          <a:p>
            <a:pPr algn="ctr"/>
            <a:r>
              <a:rPr lang="en-GB" b="1" dirty="0" smtClean="0"/>
              <a:t>Parallel</a:t>
            </a:r>
          </a:p>
          <a:p>
            <a:pPr algn="ctr"/>
            <a:r>
              <a:rPr lang="en-GB" b="1" dirty="0" smtClean="0"/>
              <a:t>Projects</a:t>
            </a:r>
            <a:endParaRPr lang="en-GB" b="1" dirty="0"/>
          </a:p>
        </p:txBody>
      </p:sp>
      <p:sp>
        <p:nvSpPr>
          <p:cNvPr id="16" name="Oval 15"/>
          <p:cNvSpPr/>
          <p:nvPr/>
        </p:nvSpPr>
        <p:spPr>
          <a:xfrm>
            <a:off x="3491880" y="2093077"/>
            <a:ext cx="1090523" cy="97871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6145773" y="2093077"/>
            <a:ext cx="1090523" cy="97871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4818827" y="2093077"/>
            <a:ext cx="1090523" cy="97871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p:cNvCxnSpPr>
            <a:stCxn id="7" idx="2"/>
            <a:endCxn id="16" idx="0"/>
          </p:cNvCxnSpPr>
          <p:nvPr/>
        </p:nvCxnSpPr>
        <p:spPr>
          <a:xfrm>
            <a:off x="3707904" y="1412776"/>
            <a:ext cx="329238" cy="680301"/>
          </a:xfrm>
          <a:prstGeom prst="line">
            <a:avLst/>
          </a:prstGeom>
          <a:ln w="31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2"/>
            <a:endCxn id="16" idx="0"/>
          </p:cNvCxnSpPr>
          <p:nvPr/>
        </p:nvCxnSpPr>
        <p:spPr>
          <a:xfrm flipH="1">
            <a:off x="4037142" y="1052736"/>
            <a:ext cx="345367" cy="1040341"/>
          </a:xfrm>
          <a:prstGeom prst="line">
            <a:avLst/>
          </a:prstGeom>
          <a:ln w="31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2"/>
            <a:endCxn id="21" idx="0"/>
          </p:cNvCxnSpPr>
          <p:nvPr/>
        </p:nvCxnSpPr>
        <p:spPr>
          <a:xfrm>
            <a:off x="5057114" y="1196752"/>
            <a:ext cx="306975" cy="896325"/>
          </a:xfrm>
          <a:prstGeom prst="line">
            <a:avLst/>
          </a:prstGeom>
          <a:ln w="31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2"/>
            <a:endCxn id="21" idx="0"/>
          </p:cNvCxnSpPr>
          <p:nvPr/>
        </p:nvCxnSpPr>
        <p:spPr>
          <a:xfrm flipH="1">
            <a:off x="5364089" y="1493055"/>
            <a:ext cx="367630" cy="600022"/>
          </a:xfrm>
          <a:prstGeom prst="line">
            <a:avLst/>
          </a:prstGeom>
          <a:ln w="31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2"/>
            <a:endCxn id="20" idx="0"/>
          </p:cNvCxnSpPr>
          <p:nvPr/>
        </p:nvCxnSpPr>
        <p:spPr>
          <a:xfrm>
            <a:off x="6406324" y="1196752"/>
            <a:ext cx="284711" cy="896325"/>
          </a:xfrm>
          <a:prstGeom prst="line">
            <a:avLst/>
          </a:prstGeom>
          <a:ln w="31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p:cNvCxnSpPr>
            <a:stCxn id="15" idx="2"/>
            <a:endCxn id="20" idx="0"/>
          </p:cNvCxnSpPr>
          <p:nvPr/>
        </p:nvCxnSpPr>
        <p:spPr>
          <a:xfrm flipH="1">
            <a:off x="6691035" y="1596345"/>
            <a:ext cx="389893" cy="496732"/>
          </a:xfrm>
          <a:prstGeom prst="line">
            <a:avLst/>
          </a:prstGeom>
          <a:ln w="31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8" idx="0"/>
            <a:endCxn id="16" idx="4"/>
          </p:cNvCxnSpPr>
          <p:nvPr/>
        </p:nvCxnSpPr>
        <p:spPr>
          <a:xfrm flipV="1">
            <a:off x="4037141" y="3071795"/>
            <a:ext cx="1" cy="674894"/>
          </a:xfrm>
          <a:prstGeom prst="line">
            <a:avLst/>
          </a:prstGeom>
          <a:ln w="31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0"/>
            <a:endCxn id="21" idx="4"/>
          </p:cNvCxnSpPr>
          <p:nvPr/>
        </p:nvCxnSpPr>
        <p:spPr>
          <a:xfrm flipV="1">
            <a:off x="5364088" y="3071795"/>
            <a:ext cx="1" cy="674894"/>
          </a:xfrm>
          <a:prstGeom prst="line">
            <a:avLst/>
          </a:prstGeom>
          <a:ln w="31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4" idx="0"/>
            <a:endCxn id="20" idx="4"/>
          </p:cNvCxnSpPr>
          <p:nvPr/>
        </p:nvCxnSpPr>
        <p:spPr>
          <a:xfrm flipV="1">
            <a:off x="6691034" y="3071795"/>
            <a:ext cx="1" cy="674894"/>
          </a:xfrm>
          <a:prstGeom prst="line">
            <a:avLst/>
          </a:prstGeom>
          <a:ln w="317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http://images.clipartpanda.com/search-clipart-bcyERgLgi.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2844" y="2337847"/>
            <a:ext cx="528596" cy="526822"/>
          </a:xfrm>
          <a:prstGeom prst="rect">
            <a:avLst/>
          </a:prstGeom>
          <a:noFill/>
          <a:extLst>
            <a:ext uri="{909E8E84-426E-40DD-AFC4-6F175D3DCCD1}">
              <a14:hiddenFill xmlns:a14="http://schemas.microsoft.com/office/drawing/2010/main">
                <a:solidFill>
                  <a:srgbClr val="FFFFFF"/>
                </a:solidFill>
              </a14:hiddenFill>
            </a:ext>
          </a:extLst>
        </p:spPr>
      </p:pic>
      <p:sp>
        <p:nvSpPr>
          <p:cNvPr id="2056" name="Oval 2055"/>
          <p:cNvSpPr/>
          <p:nvPr/>
        </p:nvSpPr>
        <p:spPr>
          <a:xfrm>
            <a:off x="5364088" y="2229610"/>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a:off x="5011833" y="2387768"/>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p:cNvSpPr/>
          <p:nvPr/>
        </p:nvSpPr>
        <p:spPr>
          <a:xfrm>
            <a:off x="5083833" y="2720669"/>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5508088" y="2717620"/>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58" name="Straight Connector 2057"/>
          <p:cNvCxnSpPr>
            <a:stCxn id="2056" idx="3"/>
            <a:endCxn id="45" idx="7"/>
          </p:cNvCxnSpPr>
          <p:nvPr/>
        </p:nvCxnSpPr>
        <p:spPr>
          <a:xfrm flipH="1">
            <a:off x="5134745" y="2352522"/>
            <a:ext cx="250431" cy="563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6" idx="0"/>
            <a:endCxn id="45" idx="4"/>
          </p:cNvCxnSpPr>
          <p:nvPr/>
        </p:nvCxnSpPr>
        <p:spPr>
          <a:xfrm flipH="1" flipV="1">
            <a:off x="5083833" y="2531768"/>
            <a:ext cx="72000" cy="1889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7" idx="2"/>
            <a:endCxn id="46" idx="6"/>
          </p:cNvCxnSpPr>
          <p:nvPr/>
        </p:nvCxnSpPr>
        <p:spPr>
          <a:xfrm flipH="1">
            <a:off x="5227833" y="2789620"/>
            <a:ext cx="280255" cy="3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64" name="TextBox 2063"/>
          <p:cNvSpPr txBox="1"/>
          <p:nvPr/>
        </p:nvSpPr>
        <p:spPr>
          <a:xfrm>
            <a:off x="6474652" y="2192090"/>
            <a:ext cx="444352" cy="369332"/>
          </a:xfrm>
          <a:prstGeom prst="rect">
            <a:avLst/>
          </a:prstGeom>
          <a:noFill/>
        </p:spPr>
        <p:txBody>
          <a:bodyPr wrap="none" rtlCol="0">
            <a:spAutoFit/>
          </a:bodyPr>
          <a:lstStyle/>
          <a:p>
            <a:r>
              <a:rPr lang="en-GB" b="1" dirty="0" smtClean="0">
                <a:latin typeface="Aharoni" panose="02010803020104030203" pitchFamily="2" charset="-79"/>
                <a:cs typeface="Aharoni" panose="02010803020104030203" pitchFamily="2" charset="-79"/>
              </a:rPr>
              <a:t>X£</a:t>
            </a:r>
            <a:endParaRPr lang="en-GB" b="1" dirty="0">
              <a:latin typeface="Aharoni" panose="02010803020104030203" pitchFamily="2" charset="-79"/>
              <a:cs typeface="Aharoni" panose="02010803020104030203" pitchFamily="2" charset="-79"/>
            </a:endParaRPr>
          </a:p>
        </p:txBody>
      </p:sp>
      <p:cxnSp>
        <p:nvCxnSpPr>
          <p:cNvPr id="2066" name="Straight Connector 2065"/>
          <p:cNvCxnSpPr/>
          <p:nvPr/>
        </p:nvCxnSpPr>
        <p:spPr>
          <a:xfrm>
            <a:off x="6372200"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413366"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515818"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568599"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629390"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722114"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762054"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13064"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917855"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960170" y="2601258"/>
            <a:ext cx="0" cy="1914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41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7" grpId="0"/>
      <p:bldP spid="18" grpId="0"/>
      <p:bldP spid="16" grpId="0" animBg="1"/>
      <p:bldP spid="20" grpId="0" animBg="1"/>
      <p:bldP spid="21" grpId="0" animBg="1"/>
      <p:bldP spid="2056" grpId="0" animBg="1"/>
      <p:bldP spid="45" grpId="0" animBg="1"/>
      <p:bldP spid="46" grpId="0" animBg="1"/>
      <p:bldP spid="47" grpId="0" animBg="1"/>
      <p:bldP spid="20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rgcarter-construction.co.uk/wp-content/uploads/2011/08/Tesco-Wembley-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2222" y="2311"/>
            <a:ext cx="3134360" cy="68733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2782669"/>
            <a:ext cx="2771980" cy="1292662"/>
          </a:xfrm>
          <a:prstGeom prst="rect">
            <a:avLst/>
          </a:prstGeom>
          <a:noFill/>
        </p:spPr>
        <p:txBody>
          <a:bodyPr wrap="square" lIns="0" tIns="0" rIns="0" bIns="0" rtlCol="0">
            <a:spAutoFit/>
          </a:bodyPr>
          <a:lstStyle>
            <a:defPPr>
              <a:defRPr lang="en-US"/>
            </a:defPPr>
            <a:lvl1pPr algn="r">
              <a:defRPr sz="4200" b="1">
                <a:solidFill>
                  <a:schemeClr val="bg1"/>
                </a:solidFill>
                <a:latin typeface="Tesco" panose="020B0603040202020203" pitchFamily="34" charset="0"/>
              </a:defRPr>
            </a:lvl1pPr>
          </a:lstStyle>
          <a:p>
            <a:r>
              <a:rPr lang="en-GB" dirty="0"/>
              <a:t>What is </a:t>
            </a:r>
            <a:r>
              <a:rPr lang="en-GB" dirty="0" smtClean="0"/>
              <a:t>agile</a:t>
            </a:r>
            <a:r>
              <a:rPr lang="en-GB" dirty="0"/>
              <a:t>?</a:t>
            </a:r>
          </a:p>
        </p:txBody>
      </p:sp>
      <p:sp>
        <p:nvSpPr>
          <p:cNvPr id="2" name="Slide Number Placeholder 1"/>
          <p:cNvSpPr>
            <a:spLocks noGrp="1"/>
          </p:cNvSpPr>
          <p:nvPr>
            <p:ph type="sldNum" sz="quarter" idx="12"/>
          </p:nvPr>
        </p:nvSpPr>
        <p:spPr/>
        <p:txBody>
          <a:bodyPr/>
          <a:lstStyle/>
          <a:p>
            <a:fld id="{0580694A-7D1A-4CA3-A0CD-40ABE74F9A6F}" type="slidenum">
              <a:rPr lang="en-GB" smtClean="0"/>
              <a:t>4</a:t>
            </a:fld>
            <a:endParaRPr lang="en-GB" dirty="0"/>
          </a:p>
        </p:txBody>
      </p:sp>
      <p:sp>
        <p:nvSpPr>
          <p:cNvPr id="7" name="Rectangle 6"/>
          <p:cNvSpPr/>
          <p:nvPr/>
        </p:nvSpPr>
        <p:spPr>
          <a:xfrm>
            <a:off x="3203848" y="4915033"/>
            <a:ext cx="5729518" cy="1092607"/>
          </a:xfrm>
          <a:prstGeom prst="rect">
            <a:avLst/>
          </a:prstGeom>
        </p:spPr>
        <p:txBody>
          <a:bodyPr wrap="square" anchor="b" anchorCtr="0">
            <a:spAutoFit/>
          </a:bodyPr>
          <a:lstStyle/>
          <a:p>
            <a:pPr>
              <a:spcAft>
                <a:spcPts val="600"/>
              </a:spcAft>
            </a:pPr>
            <a:r>
              <a:rPr lang="en-GB" sz="2000" dirty="0"/>
              <a:t>Key </a:t>
            </a:r>
            <a:r>
              <a:rPr lang="en-GB" sz="2000" dirty="0" smtClean="0"/>
              <a:t>Point:</a:t>
            </a:r>
            <a:endParaRPr lang="en-GB" sz="2000" dirty="0"/>
          </a:p>
          <a:p>
            <a:pPr>
              <a:spcAft>
                <a:spcPts val="600"/>
              </a:spcAft>
            </a:pPr>
            <a:r>
              <a:rPr lang="en-GB" sz="2000" b="1" dirty="0" smtClean="0"/>
              <a:t>Collaborate with your customers to iteratively deliver something of value</a:t>
            </a:r>
            <a:endParaRPr lang="en-GB" sz="2000" b="1" dirty="0"/>
          </a:p>
        </p:txBody>
      </p:sp>
      <p:sp>
        <p:nvSpPr>
          <p:cNvPr id="5" name="Rounded Rectangle 4"/>
          <p:cNvSpPr/>
          <p:nvPr/>
        </p:nvSpPr>
        <p:spPr>
          <a:xfrm>
            <a:off x="3347864" y="260648"/>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5004048" y="2636912"/>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77686" y="2714650"/>
            <a:ext cx="2566722" cy="213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1004" y="807307"/>
            <a:ext cx="3667718" cy="117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83470" y="260648"/>
            <a:ext cx="1068562" cy="369332"/>
          </a:xfrm>
          <a:prstGeom prst="rect">
            <a:avLst/>
          </a:prstGeom>
          <a:noFill/>
        </p:spPr>
        <p:txBody>
          <a:bodyPr wrap="none" rtlCol="0">
            <a:spAutoFit/>
          </a:bodyPr>
          <a:lstStyle/>
          <a:p>
            <a:r>
              <a:rPr lang="en-GB" b="1" dirty="0" smtClean="0"/>
              <a:t>Waterfall</a:t>
            </a:r>
            <a:endParaRPr lang="en-GB" b="1" dirty="0"/>
          </a:p>
        </p:txBody>
      </p:sp>
      <p:sp>
        <p:nvSpPr>
          <p:cNvPr id="12" name="TextBox 11"/>
          <p:cNvSpPr txBox="1"/>
          <p:nvPr/>
        </p:nvSpPr>
        <p:spPr>
          <a:xfrm>
            <a:off x="6637080" y="2664600"/>
            <a:ext cx="660758" cy="369332"/>
          </a:xfrm>
          <a:prstGeom prst="rect">
            <a:avLst/>
          </a:prstGeom>
          <a:noFill/>
        </p:spPr>
        <p:txBody>
          <a:bodyPr wrap="none" rtlCol="0">
            <a:spAutoFit/>
          </a:bodyPr>
          <a:lstStyle/>
          <a:p>
            <a:r>
              <a:rPr lang="en-GB" b="1" dirty="0" smtClean="0"/>
              <a:t>Agile</a:t>
            </a:r>
            <a:endParaRPr lang="en-GB" b="1" dirty="0"/>
          </a:p>
        </p:txBody>
      </p:sp>
    </p:spTree>
    <p:extLst>
      <p:ext uri="{BB962C8B-B14F-4D97-AF65-F5344CB8AC3E}">
        <p14:creationId xmlns:p14="http://schemas.microsoft.com/office/powerpoint/2010/main" val="69402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11" grpId="0" animBg="1"/>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tatic.guim.co.uk/sys-images/Guardian/Pix/pictures/2014/9/24/1411561198684/Tesco-trolleys-014.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2310"/>
            <a:ext cx="3132138" cy="6855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813173"/>
            <a:ext cx="2771980" cy="3231654"/>
          </a:xfrm>
          <a:prstGeom prst="rect">
            <a:avLst/>
          </a:prstGeom>
          <a:noFill/>
        </p:spPr>
        <p:txBody>
          <a:bodyPr wrap="square" lIns="0" tIns="0" rIns="0" bIns="0" rtlCol="0">
            <a:spAutoFit/>
          </a:bodyPr>
          <a:lstStyle>
            <a:defPPr>
              <a:defRPr lang="en-US"/>
            </a:defPPr>
            <a:lvl1pPr algn="r">
              <a:defRPr sz="4200" b="1">
                <a:solidFill>
                  <a:schemeClr val="bg1"/>
                </a:solidFill>
                <a:latin typeface="Tesco" panose="020B0603040202020203" pitchFamily="34" charset="0"/>
              </a:defRPr>
            </a:lvl1pPr>
          </a:lstStyle>
          <a:p>
            <a:r>
              <a:rPr lang="en-GB" dirty="0"/>
              <a:t>What </a:t>
            </a:r>
            <a:r>
              <a:rPr lang="en-GB" dirty="0" smtClean="0"/>
              <a:t>different types of agile are there?</a:t>
            </a:r>
            <a:endParaRPr lang="en-GB" dirty="0"/>
          </a:p>
        </p:txBody>
      </p:sp>
      <p:sp>
        <p:nvSpPr>
          <p:cNvPr id="2" name="Slide Number Placeholder 1"/>
          <p:cNvSpPr>
            <a:spLocks noGrp="1"/>
          </p:cNvSpPr>
          <p:nvPr>
            <p:ph type="sldNum" sz="quarter" idx="12"/>
          </p:nvPr>
        </p:nvSpPr>
        <p:spPr/>
        <p:txBody>
          <a:bodyPr/>
          <a:lstStyle/>
          <a:p>
            <a:fld id="{0580694A-7D1A-4CA3-A0CD-40ABE74F9A6F}" type="slidenum">
              <a:rPr lang="en-GB" smtClean="0"/>
              <a:t>5</a:t>
            </a:fld>
            <a:endParaRPr lang="en-GB" dirty="0"/>
          </a:p>
        </p:txBody>
      </p:sp>
      <p:sp>
        <p:nvSpPr>
          <p:cNvPr id="7" name="Rectangle 6"/>
          <p:cNvSpPr/>
          <p:nvPr/>
        </p:nvSpPr>
        <p:spPr>
          <a:xfrm>
            <a:off x="3203848" y="4915033"/>
            <a:ext cx="5729518" cy="1092607"/>
          </a:xfrm>
          <a:prstGeom prst="rect">
            <a:avLst/>
          </a:prstGeom>
        </p:spPr>
        <p:txBody>
          <a:bodyPr wrap="square" anchor="b" anchorCtr="0">
            <a:spAutoFit/>
          </a:bodyPr>
          <a:lstStyle/>
          <a:p>
            <a:pPr>
              <a:spcAft>
                <a:spcPts val="600"/>
              </a:spcAft>
            </a:pPr>
            <a:r>
              <a:rPr lang="en-GB" sz="2000" dirty="0"/>
              <a:t>Key </a:t>
            </a:r>
            <a:r>
              <a:rPr lang="en-GB" sz="2000" dirty="0" smtClean="0"/>
              <a:t>Point:</a:t>
            </a:r>
            <a:endParaRPr lang="en-GB" sz="2000" dirty="0"/>
          </a:p>
          <a:p>
            <a:pPr>
              <a:spcAft>
                <a:spcPts val="600"/>
              </a:spcAft>
            </a:pPr>
            <a:r>
              <a:rPr lang="en-GB" sz="2000" b="1" dirty="0" smtClean="0"/>
              <a:t>The different types of agile differ in the process, not in the philosophy</a:t>
            </a:r>
            <a:endParaRPr lang="en-GB" sz="2000" b="1" dirty="0"/>
          </a:p>
        </p:txBody>
      </p:sp>
      <p:sp>
        <p:nvSpPr>
          <p:cNvPr id="5" name="Rounded Rectangle 4"/>
          <p:cNvSpPr/>
          <p:nvPr/>
        </p:nvSpPr>
        <p:spPr>
          <a:xfrm>
            <a:off x="3347864" y="260648"/>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5004048" y="2636912"/>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4913570" y="260648"/>
            <a:ext cx="782587" cy="369332"/>
          </a:xfrm>
          <a:prstGeom prst="rect">
            <a:avLst/>
          </a:prstGeom>
          <a:noFill/>
        </p:spPr>
        <p:txBody>
          <a:bodyPr wrap="none" rtlCol="0">
            <a:spAutoFit/>
          </a:bodyPr>
          <a:lstStyle/>
          <a:p>
            <a:pPr algn="ctr"/>
            <a:r>
              <a:rPr lang="en-GB" b="1" dirty="0" smtClean="0"/>
              <a:t>Scrum</a:t>
            </a:r>
            <a:endParaRPr lang="en-GB" b="1" dirty="0"/>
          </a:p>
        </p:txBody>
      </p:sp>
      <p:sp>
        <p:nvSpPr>
          <p:cNvPr id="12" name="TextBox 11"/>
          <p:cNvSpPr txBox="1"/>
          <p:nvPr/>
        </p:nvSpPr>
        <p:spPr>
          <a:xfrm>
            <a:off x="6507910" y="2664600"/>
            <a:ext cx="906274" cy="369332"/>
          </a:xfrm>
          <a:prstGeom prst="rect">
            <a:avLst/>
          </a:prstGeom>
          <a:noFill/>
        </p:spPr>
        <p:txBody>
          <a:bodyPr wrap="none" rtlCol="0">
            <a:spAutoFit/>
          </a:bodyPr>
          <a:lstStyle/>
          <a:p>
            <a:pPr algn="ctr"/>
            <a:r>
              <a:rPr lang="en-GB" b="1" dirty="0" smtClean="0"/>
              <a:t>Kanban</a:t>
            </a:r>
            <a:endParaRPr lang="en-GB" b="1" dirty="0"/>
          </a:p>
        </p:txBody>
      </p:sp>
      <p:sp>
        <p:nvSpPr>
          <p:cNvPr id="14" name="TextBox 13"/>
          <p:cNvSpPr txBox="1"/>
          <p:nvPr/>
        </p:nvSpPr>
        <p:spPr>
          <a:xfrm>
            <a:off x="4120360" y="2192556"/>
            <a:ext cx="2369006" cy="307777"/>
          </a:xfrm>
          <a:prstGeom prst="rect">
            <a:avLst/>
          </a:prstGeom>
          <a:noFill/>
        </p:spPr>
        <p:txBody>
          <a:bodyPr wrap="square" rtlCol="0">
            <a:spAutoFit/>
          </a:bodyPr>
          <a:lstStyle/>
          <a:p>
            <a:pPr algn="ctr"/>
            <a:r>
              <a:rPr lang="en-GB" sz="1400" dirty="0" smtClean="0"/>
              <a:t>Predefined Work for Set Time</a:t>
            </a:r>
            <a:endParaRPr lang="en-GB" sz="1400" dirty="0"/>
          </a:p>
        </p:txBody>
      </p:sp>
      <p:sp>
        <p:nvSpPr>
          <p:cNvPr id="15" name="TextBox 14"/>
          <p:cNvSpPr txBox="1"/>
          <p:nvPr/>
        </p:nvSpPr>
        <p:spPr>
          <a:xfrm>
            <a:off x="5893710" y="4581128"/>
            <a:ext cx="2134674" cy="307777"/>
          </a:xfrm>
          <a:prstGeom prst="rect">
            <a:avLst/>
          </a:prstGeom>
          <a:noFill/>
        </p:spPr>
        <p:txBody>
          <a:bodyPr wrap="square" rtlCol="0">
            <a:spAutoFit/>
          </a:bodyPr>
          <a:lstStyle/>
          <a:p>
            <a:pPr algn="ctr"/>
            <a:r>
              <a:rPr lang="en-GB" sz="1400" dirty="0" smtClean="0"/>
              <a:t>Minimise Work in Progress</a:t>
            </a:r>
            <a:endParaRPr lang="en-GB" sz="1400" dirty="0"/>
          </a:p>
        </p:txBody>
      </p:sp>
      <p:sp>
        <p:nvSpPr>
          <p:cNvPr id="16" name="TextBox 15"/>
          <p:cNvSpPr txBox="1"/>
          <p:nvPr/>
        </p:nvSpPr>
        <p:spPr>
          <a:xfrm>
            <a:off x="5221822" y="3049215"/>
            <a:ext cx="962986" cy="307777"/>
          </a:xfrm>
          <a:prstGeom prst="rect">
            <a:avLst/>
          </a:prstGeom>
          <a:noFill/>
        </p:spPr>
        <p:txBody>
          <a:bodyPr wrap="square" rtlCol="0">
            <a:spAutoFit/>
          </a:bodyPr>
          <a:lstStyle/>
          <a:p>
            <a:pPr algn="ctr"/>
            <a:r>
              <a:rPr lang="en-GB" sz="1400" dirty="0" smtClean="0"/>
              <a:t>To Do</a:t>
            </a:r>
            <a:endParaRPr lang="en-GB" sz="1400" dirty="0"/>
          </a:p>
        </p:txBody>
      </p:sp>
      <p:cxnSp>
        <p:nvCxnSpPr>
          <p:cNvPr id="17" name="Straight Connector 16"/>
          <p:cNvCxnSpPr/>
          <p:nvPr/>
        </p:nvCxnSpPr>
        <p:spPr>
          <a:xfrm flipH="1">
            <a:off x="6331841" y="3298093"/>
            <a:ext cx="680" cy="823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589573" y="3298093"/>
            <a:ext cx="680" cy="823152"/>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79554" y="3056260"/>
            <a:ext cx="962986" cy="307777"/>
          </a:xfrm>
          <a:prstGeom prst="rect">
            <a:avLst/>
          </a:prstGeom>
          <a:noFill/>
        </p:spPr>
        <p:txBody>
          <a:bodyPr wrap="square" rtlCol="0">
            <a:spAutoFit/>
          </a:bodyPr>
          <a:lstStyle/>
          <a:p>
            <a:pPr algn="ctr"/>
            <a:r>
              <a:rPr lang="en-GB" sz="1400" dirty="0" smtClean="0"/>
              <a:t>Doing</a:t>
            </a:r>
            <a:endParaRPr lang="en-GB" sz="1400" dirty="0"/>
          </a:p>
        </p:txBody>
      </p:sp>
      <p:sp>
        <p:nvSpPr>
          <p:cNvPr id="20" name="TextBox 19"/>
          <p:cNvSpPr txBox="1"/>
          <p:nvPr/>
        </p:nvSpPr>
        <p:spPr>
          <a:xfrm>
            <a:off x="7737287" y="3049215"/>
            <a:ext cx="962986" cy="307777"/>
          </a:xfrm>
          <a:prstGeom prst="rect">
            <a:avLst/>
          </a:prstGeom>
          <a:noFill/>
        </p:spPr>
        <p:txBody>
          <a:bodyPr wrap="square" rtlCol="0">
            <a:spAutoFit/>
          </a:bodyPr>
          <a:lstStyle/>
          <a:p>
            <a:pPr algn="ctr"/>
            <a:r>
              <a:rPr lang="en-GB" sz="1400" dirty="0" smtClean="0"/>
              <a:t>Done</a:t>
            </a:r>
            <a:endParaRPr lang="en-GB" sz="1400" dirty="0"/>
          </a:p>
        </p:txBody>
      </p:sp>
      <p:sp>
        <p:nvSpPr>
          <p:cNvPr id="27" name="Rectangle 26"/>
          <p:cNvSpPr/>
          <p:nvPr/>
        </p:nvSpPr>
        <p:spPr>
          <a:xfrm>
            <a:off x="6726555" y="3404754"/>
            <a:ext cx="188053" cy="2029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7007487" y="3404754"/>
            <a:ext cx="188053" cy="2029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468823" y="3404754"/>
            <a:ext cx="188053" cy="2029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749755" y="3404754"/>
            <a:ext cx="188053" cy="20295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469732" y="3699561"/>
            <a:ext cx="188053" cy="2029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5749755" y="3699561"/>
            <a:ext cx="188053" cy="20295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5469732" y="3994367"/>
            <a:ext cx="188053" cy="2029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749755" y="3994367"/>
            <a:ext cx="188053" cy="2029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7984288" y="3404754"/>
            <a:ext cx="188053" cy="2029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8265220" y="3404754"/>
            <a:ext cx="188053" cy="2029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7985197" y="3699561"/>
            <a:ext cx="188053" cy="2029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p:cNvSpPr txBox="1"/>
          <p:nvPr/>
        </p:nvSpPr>
        <p:spPr>
          <a:xfrm>
            <a:off x="3565638" y="742358"/>
            <a:ext cx="962986" cy="307777"/>
          </a:xfrm>
          <a:prstGeom prst="rect">
            <a:avLst/>
          </a:prstGeom>
          <a:noFill/>
        </p:spPr>
        <p:txBody>
          <a:bodyPr wrap="square" rtlCol="0">
            <a:spAutoFit/>
          </a:bodyPr>
          <a:lstStyle/>
          <a:p>
            <a:pPr algn="ctr"/>
            <a:r>
              <a:rPr lang="en-GB" sz="1400" dirty="0" smtClean="0"/>
              <a:t>Sprint 1</a:t>
            </a:r>
            <a:endParaRPr lang="en-GB" sz="1400" dirty="0"/>
          </a:p>
        </p:txBody>
      </p:sp>
      <p:sp>
        <p:nvSpPr>
          <p:cNvPr id="45" name="TextBox 44"/>
          <p:cNvSpPr txBox="1"/>
          <p:nvPr/>
        </p:nvSpPr>
        <p:spPr>
          <a:xfrm>
            <a:off x="4823370" y="749403"/>
            <a:ext cx="962986" cy="307777"/>
          </a:xfrm>
          <a:prstGeom prst="rect">
            <a:avLst/>
          </a:prstGeom>
          <a:noFill/>
        </p:spPr>
        <p:txBody>
          <a:bodyPr wrap="square" rtlCol="0">
            <a:spAutoFit/>
          </a:bodyPr>
          <a:lstStyle/>
          <a:p>
            <a:pPr algn="ctr"/>
            <a:r>
              <a:rPr lang="en-GB" sz="1400" dirty="0" smtClean="0"/>
              <a:t>Sprint 2</a:t>
            </a:r>
            <a:endParaRPr lang="en-GB" sz="1400" dirty="0"/>
          </a:p>
        </p:txBody>
      </p:sp>
      <p:sp>
        <p:nvSpPr>
          <p:cNvPr id="46" name="TextBox 45"/>
          <p:cNvSpPr txBox="1"/>
          <p:nvPr/>
        </p:nvSpPr>
        <p:spPr>
          <a:xfrm>
            <a:off x="6081103" y="742358"/>
            <a:ext cx="962986" cy="307777"/>
          </a:xfrm>
          <a:prstGeom prst="rect">
            <a:avLst/>
          </a:prstGeom>
          <a:noFill/>
        </p:spPr>
        <p:txBody>
          <a:bodyPr wrap="square" rtlCol="0">
            <a:spAutoFit/>
          </a:bodyPr>
          <a:lstStyle/>
          <a:p>
            <a:pPr algn="ctr"/>
            <a:r>
              <a:rPr lang="en-GB" sz="1400" dirty="0" smtClean="0"/>
              <a:t>Sprint 3</a:t>
            </a:r>
            <a:endParaRPr lang="en-GB" sz="1400" dirty="0"/>
          </a:p>
        </p:txBody>
      </p:sp>
      <p:sp>
        <p:nvSpPr>
          <p:cNvPr id="48" name="Down Arrow 47"/>
          <p:cNvSpPr/>
          <p:nvPr/>
        </p:nvSpPr>
        <p:spPr>
          <a:xfrm rot="16200000">
            <a:off x="4574993" y="1315960"/>
            <a:ext cx="253059" cy="2182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Down Arrow 48"/>
          <p:cNvSpPr/>
          <p:nvPr/>
        </p:nvSpPr>
        <p:spPr>
          <a:xfrm rot="16200000">
            <a:off x="5806859" y="1315960"/>
            <a:ext cx="253059" cy="2182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Rectangle 49"/>
          <p:cNvSpPr/>
          <p:nvPr/>
        </p:nvSpPr>
        <p:spPr>
          <a:xfrm>
            <a:off x="3812639" y="1164945"/>
            <a:ext cx="188053" cy="2029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4093571" y="1164945"/>
            <a:ext cx="188053" cy="20295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3813548" y="1459752"/>
            <a:ext cx="188053" cy="2029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4093571" y="1459752"/>
            <a:ext cx="188053" cy="20295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5070371" y="1164945"/>
            <a:ext cx="188053" cy="20295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5351303" y="1164945"/>
            <a:ext cx="188053" cy="2029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5071280" y="1459752"/>
            <a:ext cx="188053" cy="2029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5351303" y="1459752"/>
            <a:ext cx="188053" cy="2029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6328104" y="1164945"/>
            <a:ext cx="188053" cy="2029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6609036" y="1164945"/>
            <a:ext cx="188053" cy="2029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329013" y="1459752"/>
            <a:ext cx="188053" cy="2029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6609036" y="1459752"/>
            <a:ext cx="188053" cy="20295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148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11" grpId="0" animBg="1"/>
      <p:bldP spid="9" grpId="0"/>
      <p:bldP spid="12" grpId="0"/>
      <p:bldP spid="14" grpId="0"/>
      <p:bldP spid="15" grpId="0"/>
      <p:bldP spid="16" grpId="0"/>
      <p:bldP spid="19" grpId="0"/>
      <p:bldP spid="20" grpId="0"/>
      <p:bldP spid="27" grpId="0" animBg="1"/>
      <p:bldP spid="28" grpId="0" animBg="1"/>
      <p:bldP spid="6" grpId="0" animBg="1"/>
      <p:bldP spid="22" grpId="0" animBg="1"/>
      <p:bldP spid="23" grpId="0" animBg="1"/>
      <p:bldP spid="24" grpId="0" animBg="1"/>
      <p:bldP spid="25" grpId="0" animBg="1"/>
      <p:bldP spid="26" grpId="0" animBg="1"/>
      <p:bldP spid="29" grpId="0" animBg="1"/>
      <p:bldP spid="30" grpId="0" animBg="1"/>
      <p:bldP spid="31" grpId="0" animBg="1"/>
      <p:bldP spid="42" grpId="0"/>
      <p:bldP spid="45" grpId="0"/>
      <p:bldP spid="46" grpId="0"/>
      <p:bldP spid="48" grpId="0" animBg="1"/>
      <p:bldP spid="49" grpId="0" animBg="1"/>
      <p:bldP spid="50" grpId="0" animBg="1"/>
      <p:bldP spid="51" grpId="0" animBg="1"/>
      <p:bldP spid="52" grpId="0" animBg="1"/>
      <p:bldP spid="53" grpId="0" animBg="1"/>
      <p:bldP spid="56" grpId="0" animBg="1"/>
      <p:bldP spid="57" grpId="0" animBg="1"/>
      <p:bldP spid="58" grpId="0" animBg="1"/>
      <p:bldP spid="59" grpId="0" animBg="1"/>
      <p:bldP spid="61" grpId="0" animBg="1"/>
      <p:bldP spid="62" grpId="0" animBg="1"/>
      <p:bldP spid="63" grpId="0" animBg="1"/>
      <p:bldP spid="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3347864" y="260648"/>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ounded Rectangle 38"/>
          <p:cNvSpPr/>
          <p:nvPr/>
        </p:nvSpPr>
        <p:spPr>
          <a:xfrm>
            <a:off x="5004048" y="2636912"/>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descr="http://www.channel4.com/media/images/Channel4/c4-news/2013/March/12/13_tesco_r_w.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p:blipFill>
        <p:spPr bwMode="auto">
          <a:xfrm>
            <a:off x="0" y="-23986"/>
            <a:ext cx="3132138" cy="68819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813173"/>
            <a:ext cx="2771980" cy="3231654"/>
          </a:xfrm>
          <a:prstGeom prst="rect">
            <a:avLst/>
          </a:prstGeom>
          <a:noFill/>
        </p:spPr>
        <p:txBody>
          <a:bodyPr wrap="square" lIns="0" tIns="0" rIns="0" bIns="0" rtlCol="0">
            <a:spAutoFit/>
          </a:bodyPr>
          <a:lstStyle>
            <a:defPPr>
              <a:defRPr lang="en-US"/>
            </a:defPPr>
            <a:lvl1pPr algn="r">
              <a:defRPr sz="4200" b="1">
                <a:solidFill>
                  <a:schemeClr val="bg1"/>
                </a:solidFill>
                <a:latin typeface="Tesco" panose="020B0603040202020203" pitchFamily="34" charset="0"/>
              </a:defRPr>
            </a:lvl1pPr>
          </a:lstStyle>
          <a:p>
            <a:r>
              <a:rPr lang="en-GB" dirty="0" smtClean="0"/>
              <a:t>Is agile data science just about agile tools?</a:t>
            </a:r>
            <a:endParaRPr lang="en-GB" dirty="0"/>
          </a:p>
        </p:txBody>
      </p:sp>
      <p:sp>
        <p:nvSpPr>
          <p:cNvPr id="2" name="Slide Number Placeholder 1"/>
          <p:cNvSpPr>
            <a:spLocks noGrp="1"/>
          </p:cNvSpPr>
          <p:nvPr>
            <p:ph type="sldNum" sz="quarter" idx="12"/>
          </p:nvPr>
        </p:nvSpPr>
        <p:spPr/>
        <p:txBody>
          <a:bodyPr/>
          <a:lstStyle/>
          <a:p>
            <a:fld id="{0580694A-7D1A-4CA3-A0CD-40ABE74F9A6F}" type="slidenum">
              <a:rPr lang="en-GB" smtClean="0"/>
              <a:t>6</a:t>
            </a:fld>
            <a:endParaRPr lang="en-GB"/>
          </a:p>
        </p:txBody>
      </p:sp>
      <p:sp>
        <p:nvSpPr>
          <p:cNvPr id="6" name="Rectangle 5"/>
          <p:cNvSpPr/>
          <p:nvPr/>
        </p:nvSpPr>
        <p:spPr>
          <a:xfrm>
            <a:off x="3203848" y="4910104"/>
            <a:ext cx="5729518" cy="1092607"/>
          </a:xfrm>
          <a:prstGeom prst="rect">
            <a:avLst/>
          </a:prstGeom>
        </p:spPr>
        <p:txBody>
          <a:bodyPr wrap="square" anchor="b" anchorCtr="0">
            <a:spAutoFit/>
          </a:bodyPr>
          <a:lstStyle/>
          <a:p>
            <a:pPr>
              <a:spcAft>
                <a:spcPts val="600"/>
              </a:spcAft>
            </a:pPr>
            <a:r>
              <a:rPr lang="en-GB" sz="2000" dirty="0"/>
              <a:t>Key Point: </a:t>
            </a:r>
            <a:endParaRPr lang="en-GB" sz="2000" dirty="0" smtClean="0"/>
          </a:p>
          <a:p>
            <a:pPr>
              <a:spcAft>
                <a:spcPts val="600"/>
              </a:spcAft>
            </a:pPr>
            <a:r>
              <a:rPr lang="en-GB" sz="2000" b="1" dirty="0" smtClean="0"/>
              <a:t>As </a:t>
            </a:r>
            <a:r>
              <a:rPr lang="en-GB" sz="2000" b="1" dirty="0"/>
              <a:t>customers and projects change, you need to change the way you run your data science team</a:t>
            </a:r>
          </a:p>
        </p:txBody>
      </p:sp>
      <p:sp>
        <p:nvSpPr>
          <p:cNvPr id="8" name="TextBox 7"/>
          <p:cNvSpPr txBox="1"/>
          <p:nvPr/>
        </p:nvSpPr>
        <p:spPr>
          <a:xfrm>
            <a:off x="4968425" y="260648"/>
            <a:ext cx="672877" cy="369332"/>
          </a:xfrm>
          <a:prstGeom prst="rect">
            <a:avLst/>
          </a:prstGeom>
          <a:noFill/>
        </p:spPr>
        <p:txBody>
          <a:bodyPr wrap="none" rtlCol="0">
            <a:spAutoFit/>
          </a:bodyPr>
          <a:lstStyle/>
          <a:p>
            <a:pPr algn="ctr"/>
            <a:r>
              <a:rPr lang="en-GB" b="1" dirty="0" smtClean="0"/>
              <a:t>Tools</a:t>
            </a:r>
            <a:endParaRPr lang="en-GB" b="1" dirty="0"/>
          </a:p>
        </p:txBody>
      </p:sp>
      <p:sp>
        <p:nvSpPr>
          <p:cNvPr id="10" name="TextBox 9"/>
          <p:cNvSpPr txBox="1"/>
          <p:nvPr/>
        </p:nvSpPr>
        <p:spPr>
          <a:xfrm>
            <a:off x="6259158" y="2699628"/>
            <a:ext cx="1403782" cy="369332"/>
          </a:xfrm>
          <a:prstGeom prst="rect">
            <a:avLst/>
          </a:prstGeom>
          <a:noFill/>
        </p:spPr>
        <p:txBody>
          <a:bodyPr wrap="none" rtlCol="0">
            <a:spAutoFit/>
          </a:bodyPr>
          <a:lstStyle/>
          <a:p>
            <a:pPr algn="ctr"/>
            <a:r>
              <a:rPr lang="en-GB" b="1" dirty="0" smtClean="0"/>
              <a:t>Organisation</a:t>
            </a:r>
            <a:endParaRPr lang="en-GB" b="1" dirty="0"/>
          </a:p>
        </p:txBody>
      </p:sp>
      <p:sp>
        <p:nvSpPr>
          <p:cNvPr id="11" name="TextBox 10"/>
          <p:cNvSpPr txBox="1"/>
          <p:nvPr/>
        </p:nvSpPr>
        <p:spPr>
          <a:xfrm>
            <a:off x="3720232" y="476672"/>
            <a:ext cx="1139800" cy="369332"/>
          </a:xfrm>
          <a:prstGeom prst="rect">
            <a:avLst/>
          </a:prstGeom>
          <a:noFill/>
        </p:spPr>
        <p:txBody>
          <a:bodyPr wrap="none" rtlCol="0">
            <a:spAutoFit/>
          </a:bodyPr>
          <a:lstStyle/>
          <a:p>
            <a:pPr algn="ctr"/>
            <a:r>
              <a:rPr lang="en-GB" u="sng" dirty="0" smtClean="0"/>
              <a:t>Prototype</a:t>
            </a:r>
            <a:endParaRPr lang="en-GB" u="sng" dirty="0"/>
          </a:p>
        </p:txBody>
      </p:sp>
      <p:sp>
        <p:nvSpPr>
          <p:cNvPr id="12" name="TextBox 11"/>
          <p:cNvSpPr txBox="1"/>
          <p:nvPr/>
        </p:nvSpPr>
        <p:spPr>
          <a:xfrm>
            <a:off x="5724128" y="476672"/>
            <a:ext cx="1221361" cy="369332"/>
          </a:xfrm>
          <a:prstGeom prst="rect">
            <a:avLst/>
          </a:prstGeom>
          <a:noFill/>
        </p:spPr>
        <p:txBody>
          <a:bodyPr wrap="none" rtlCol="0">
            <a:spAutoFit/>
          </a:bodyPr>
          <a:lstStyle/>
          <a:p>
            <a:pPr algn="ctr"/>
            <a:r>
              <a:rPr lang="en-GB" u="sng" dirty="0" smtClean="0"/>
              <a:t>Operations</a:t>
            </a:r>
            <a:endParaRPr lang="en-GB" u="sng" dirty="0"/>
          </a:p>
        </p:txBody>
      </p:sp>
      <p:pic>
        <p:nvPicPr>
          <p:cNvPr id="13"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019" y="4095349"/>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3007906"/>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7457" y="3492205"/>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360" y="414908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6376" y="2962996"/>
            <a:ext cx="720080" cy="72008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a:stCxn id="13" idx="3"/>
            <a:endCxn id="15" idx="1"/>
          </p:cNvCxnSpPr>
          <p:nvPr/>
        </p:nvCxnSpPr>
        <p:spPr>
          <a:xfrm flipV="1">
            <a:off x="5869099" y="3852245"/>
            <a:ext cx="788358" cy="603144"/>
          </a:xfrm>
          <a:prstGeom prst="line">
            <a:avLst/>
          </a:prstGeom>
          <a:ln w="317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1"/>
            <a:endCxn id="14" idx="3"/>
          </p:cNvCxnSpPr>
          <p:nvPr/>
        </p:nvCxnSpPr>
        <p:spPr>
          <a:xfrm flipH="1" flipV="1">
            <a:off x="6156176" y="3367946"/>
            <a:ext cx="501281" cy="484299"/>
          </a:xfrm>
          <a:prstGeom prst="line">
            <a:avLst/>
          </a:prstGeom>
          <a:ln w="317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5" idx="3"/>
            <a:endCxn id="17" idx="1"/>
          </p:cNvCxnSpPr>
          <p:nvPr/>
        </p:nvCxnSpPr>
        <p:spPr>
          <a:xfrm flipV="1">
            <a:off x="7377537" y="3323036"/>
            <a:ext cx="578839" cy="529209"/>
          </a:xfrm>
          <a:prstGeom prst="line">
            <a:avLst/>
          </a:prstGeom>
          <a:ln w="317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 idx="0"/>
            <a:endCxn id="17" idx="2"/>
          </p:cNvCxnSpPr>
          <p:nvPr/>
        </p:nvCxnSpPr>
        <p:spPr>
          <a:xfrm flipV="1">
            <a:off x="8172400" y="3683076"/>
            <a:ext cx="144016" cy="466004"/>
          </a:xfrm>
          <a:prstGeom prst="line">
            <a:avLst/>
          </a:prstGeom>
          <a:ln w="317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3"/>
            <a:endCxn id="16" idx="1"/>
          </p:cNvCxnSpPr>
          <p:nvPr/>
        </p:nvCxnSpPr>
        <p:spPr>
          <a:xfrm>
            <a:off x="5869099" y="4455389"/>
            <a:ext cx="1943261" cy="53731"/>
          </a:xfrm>
          <a:prstGeom prst="line">
            <a:avLst/>
          </a:prstGeom>
          <a:ln w="317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96" name="TextBox 4095"/>
          <p:cNvSpPr txBox="1"/>
          <p:nvPr/>
        </p:nvSpPr>
        <p:spPr>
          <a:xfrm>
            <a:off x="6804248" y="4254497"/>
            <a:ext cx="351378" cy="523220"/>
          </a:xfrm>
          <a:prstGeom prst="rect">
            <a:avLst/>
          </a:prstGeom>
          <a:noFill/>
        </p:spPr>
        <p:txBody>
          <a:bodyPr wrap="none" rtlCol="0">
            <a:spAutoFit/>
          </a:bodyPr>
          <a:lstStyle/>
          <a:p>
            <a:r>
              <a:rPr lang="en-GB" sz="2800" b="1" dirty="0" smtClean="0"/>
              <a:t>?</a:t>
            </a:r>
            <a:endParaRPr lang="en-GB" sz="2800" b="1" dirty="0"/>
          </a:p>
        </p:txBody>
      </p:sp>
      <p:sp>
        <p:nvSpPr>
          <p:cNvPr id="34" name="TextBox 33"/>
          <p:cNvSpPr txBox="1"/>
          <p:nvPr/>
        </p:nvSpPr>
        <p:spPr>
          <a:xfrm>
            <a:off x="6084168" y="3824949"/>
            <a:ext cx="351378" cy="523220"/>
          </a:xfrm>
          <a:prstGeom prst="rect">
            <a:avLst/>
          </a:prstGeom>
          <a:noFill/>
        </p:spPr>
        <p:txBody>
          <a:bodyPr wrap="none" rtlCol="0">
            <a:spAutoFit/>
          </a:bodyPr>
          <a:lstStyle/>
          <a:p>
            <a:r>
              <a:rPr lang="en-GB" sz="2800" b="1" dirty="0" smtClean="0"/>
              <a:t>?</a:t>
            </a:r>
            <a:endParaRPr lang="en-GB" sz="2800" b="1" dirty="0"/>
          </a:p>
        </p:txBody>
      </p:sp>
      <p:sp>
        <p:nvSpPr>
          <p:cNvPr id="35" name="TextBox 34"/>
          <p:cNvSpPr txBox="1"/>
          <p:nvPr/>
        </p:nvSpPr>
        <p:spPr>
          <a:xfrm>
            <a:off x="6263278" y="3329664"/>
            <a:ext cx="351378" cy="523220"/>
          </a:xfrm>
          <a:prstGeom prst="rect">
            <a:avLst/>
          </a:prstGeom>
          <a:noFill/>
        </p:spPr>
        <p:txBody>
          <a:bodyPr wrap="none" rtlCol="0">
            <a:spAutoFit/>
          </a:bodyPr>
          <a:lstStyle/>
          <a:p>
            <a:r>
              <a:rPr lang="en-GB" sz="2800" b="1" dirty="0" smtClean="0"/>
              <a:t>?</a:t>
            </a:r>
            <a:endParaRPr lang="en-GB" sz="2800" b="1" dirty="0"/>
          </a:p>
        </p:txBody>
      </p:sp>
      <p:sp>
        <p:nvSpPr>
          <p:cNvPr id="36" name="TextBox 35"/>
          <p:cNvSpPr txBox="1"/>
          <p:nvPr/>
        </p:nvSpPr>
        <p:spPr>
          <a:xfrm>
            <a:off x="7460982" y="3329664"/>
            <a:ext cx="351378" cy="523220"/>
          </a:xfrm>
          <a:prstGeom prst="rect">
            <a:avLst/>
          </a:prstGeom>
          <a:noFill/>
        </p:spPr>
        <p:txBody>
          <a:bodyPr wrap="none" rtlCol="0">
            <a:spAutoFit/>
          </a:bodyPr>
          <a:lstStyle/>
          <a:p>
            <a:r>
              <a:rPr lang="en-GB" sz="2800" b="1" dirty="0" smtClean="0"/>
              <a:t>?</a:t>
            </a:r>
            <a:endParaRPr lang="en-GB" sz="2800" b="1" dirty="0"/>
          </a:p>
        </p:txBody>
      </p:sp>
      <p:sp>
        <p:nvSpPr>
          <p:cNvPr id="37" name="TextBox 36"/>
          <p:cNvSpPr txBox="1"/>
          <p:nvPr/>
        </p:nvSpPr>
        <p:spPr>
          <a:xfrm>
            <a:off x="8140727" y="3659269"/>
            <a:ext cx="351378" cy="523220"/>
          </a:xfrm>
          <a:prstGeom prst="rect">
            <a:avLst/>
          </a:prstGeom>
          <a:noFill/>
        </p:spPr>
        <p:txBody>
          <a:bodyPr wrap="none" rtlCol="0">
            <a:spAutoFit/>
          </a:bodyPr>
          <a:lstStyle/>
          <a:p>
            <a:r>
              <a:rPr lang="en-GB" sz="2800" b="1" dirty="0" smtClean="0"/>
              <a:t>?</a:t>
            </a:r>
            <a:endParaRPr lang="en-GB" sz="2800" b="1" dirty="0"/>
          </a:p>
        </p:txBody>
      </p:sp>
      <p:pic>
        <p:nvPicPr>
          <p:cNvPr id="3074" name="Picture 2" descr="https://www.python.org/static/apple-touch-icon-144x144-precompos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896" y="898408"/>
            <a:ext cx="658383" cy="65838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lambdaops.com/jupyter-environments-talk/pictures/jupyte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0232" y="1739983"/>
            <a:ext cx="1139800" cy="2488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park.apache.org/images/spark-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8927" y="1700808"/>
            <a:ext cx="1413233" cy="7504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blog.newrelic.com/wp-content/uploads/javalogo.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081696" y="936435"/>
            <a:ext cx="578536" cy="1000001"/>
          </a:xfrm>
          <a:prstGeom prst="rect">
            <a:avLst/>
          </a:prstGeom>
          <a:noFill/>
          <a:extLst>
            <a:ext uri="{909E8E84-426E-40DD-AFC4-6F175D3DCCD1}">
              <a14:hiddenFill xmlns:a14="http://schemas.microsoft.com/office/drawing/2010/main">
                <a:solidFill>
                  <a:srgbClr val="FFFFFF"/>
                </a:solidFill>
              </a14:hiddenFill>
            </a:ext>
          </a:extLst>
        </p:spPr>
      </p:pic>
      <p:sp>
        <p:nvSpPr>
          <p:cNvPr id="4097" name="TextBox 4096"/>
          <p:cNvSpPr txBox="1"/>
          <p:nvPr/>
        </p:nvSpPr>
        <p:spPr>
          <a:xfrm>
            <a:off x="6217564" y="1963369"/>
            <a:ext cx="343364" cy="369332"/>
          </a:xfrm>
          <a:prstGeom prst="rect">
            <a:avLst/>
          </a:prstGeom>
          <a:noFill/>
        </p:spPr>
        <p:txBody>
          <a:bodyPr wrap="none" rtlCol="0">
            <a:spAutoFit/>
          </a:bodyPr>
          <a:lstStyle/>
          <a:p>
            <a:r>
              <a:rPr lang="en-GB" dirty="0" smtClean="0"/>
              <a:t>…</a:t>
            </a:r>
            <a:endParaRPr lang="en-GB" dirty="0"/>
          </a:p>
        </p:txBody>
      </p:sp>
      <p:sp>
        <p:nvSpPr>
          <p:cNvPr id="43" name="TextBox 42"/>
          <p:cNvSpPr txBox="1"/>
          <p:nvPr/>
        </p:nvSpPr>
        <p:spPr>
          <a:xfrm>
            <a:off x="4060253" y="1963369"/>
            <a:ext cx="343364" cy="369332"/>
          </a:xfrm>
          <a:prstGeom prst="rect">
            <a:avLst/>
          </a:prstGeom>
          <a:noFill/>
        </p:spPr>
        <p:txBody>
          <a:bodyPr wrap="none" rtlCol="0">
            <a:spAutoFit/>
          </a:bodyPr>
          <a:lstStyle/>
          <a:p>
            <a:r>
              <a:rPr lang="en-GB" dirty="0" smtClean="0"/>
              <a:t>…</a:t>
            </a:r>
            <a:endParaRPr lang="en-GB" dirty="0"/>
          </a:p>
        </p:txBody>
      </p:sp>
      <p:pic>
        <p:nvPicPr>
          <p:cNvPr id="3082" name="Picture 10" descr="https://developer.mozilla.org/@api/deki/files/6020/=HTML5_Logo_128.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0699" y="908099"/>
            <a:ext cx="639002" cy="639003"/>
          </a:xfrm>
          <a:prstGeom prst="rect">
            <a:avLst/>
          </a:prstGeom>
          <a:noFill/>
          <a:extLst>
            <a:ext uri="{909E8E84-426E-40DD-AFC4-6F175D3DCCD1}">
              <a14:hiddenFill xmlns:a14="http://schemas.microsoft.com/office/drawing/2010/main">
                <a:solidFill>
                  <a:srgbClr val="FFFFFF"/>
                </a:solidFill>
              </a14:hiddenFill>
            </a:ext>
          </a:extLst>
        </p:spPr>
      </p:pic>
      <p:cxnSp>
        <p:nvCxnSpPr>
          <p:cNvPr id="4100" name="Straight Connector 4099"/>
          <p:cNvCxnSpPr/>
          <p:nvPr/>
        </p:nvCxnSpPr>
        <p:spPr>
          <a:xfrm flipH="1">
            <a:off x="5304863" y="916831"/>
            <a:ext cx="680" cy="8231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5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9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6" grpId="0"/>
      <p:bldP spid="8" grpId="0"/>
      <p:bldP spid="10" grpId="0"/>
      <p:bldP spid="11" grpId="0"/>
      <p:bldP spid="12" grpId="0"/>
      <p:bldP spid="4096" grpId="0"/>
      <p:bldP spid="34" grpId="0"/>
      <p:bldP spid="35" grpId="0"/>
      <p:bldP spid="36" grpId="0"/>
      <p:bldP spid="37" grpId="0"/>
      <p:bldP spid="4097"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3347864" y="260648"/>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p:cNvSpPr/>
          <p:nvPr/>
        </p:nvSpPr>
        <p:spPr>
          <a:xfrm>
            <a:off x="5004048" y="2636912"/>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24"/>
          <p:cNvSpPr/>
          <p:nvPr/>
        </p:nvSpPr>
        <p:spPr>
          <a:xfrm>
            <a:off x="5088839" y="3068960"/>
            <a:ext cx="1199306" cy="17350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p:cNvSpPr/>
          <p:nvPr/>
        </p:nvSpPr>
        <p:spPr>
          <a:xfrm>
            <a:off x="6361394" y="3068960"/>
            <a:ext cx="1199306" cy="17350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ounded Rectangle 26"/>
          <p:cNvSpPr/>
          <p:nvPr/>
        </p:nvSpPr>
        <p:spPr>
          <a:xfrm>
            <a:off x="7633949" y="3068960"/>
            <a:ext cx="1199306" cy="17350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3432655" y="629980"/>
            <a:ext cx="1199306" cy="175837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p:cNvSpPr/>
          <p:nvPr/>
        </p:nvSpPr>
        <p:spPr>
          <a:xfrm>
            <a:off x="4705210" y="629980"/>
            <a:ext cx="1199306" cy="175837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p:cNvSpPr/>
          <p:nvPr/>
        </p:nvSpPr>
        <p:spPr>
          <a:xfrm>
            <a:off x="5977765" y="629980"/>
            <a:ext cx="1199306" cy="175837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22" name="Picture 2" descr="http://www.wsandb.co.uk/IMG/480/273480/tesco18.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1" y="0"/>
            <a:ext cx="3132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2136339"/>
            <a:ext cx="2771980" cy="2585323"/>
          </a:xfrm>
          <a:prstGeom prst="rect">
            <a:avLst/>
          </a:prstGeom>
          <a:noFill/>
        </p:spPr>
        <p:txBody>
          <a:bodyPr wrap="square" lIns="0" tIns="0" rIns="0" bIns="0" rtlCol="0">
            <a:spAutoFit/>
          </a:bodyPr>
          <a:lstStyle>
            <a:defPPr>
              <a:defRPr lang="en-US"/>
            </a:defPPr>
            <a:lvl1pPr algn="r">
              <a:defRPr sz="4200" b="1">
                <a:solidFill>
                  <a:schemeClr val="bg1"/>
                </a:solidFill>
                <a:latin typeface="Tesco" panose="020B0603040202020203" pitchFamily="34" charset="0"/>
              </a:defRPr>
            </a:lvl1pPr>
          </a:lstStyle>
          <a:p>
            <a:r>
              <a:rPr lang="en-GB" dirty="0"/>
              <a:t>Why is </a:t>
            </a:r>
            <a:r>
              <a:rPr lang="en-GB" dirty="0" smtClean="0"/>
              <a:t>agile data science so hard</a:t>
            </a:r>
            <a:r>
              <a:rPr lang="en-GB" dirty="0"/>
              <a:t>?</a:t>
            </a:r>
          </a:p>
        </p:txBody>
      </p:sp>
      <p:sp>
        <p:nvSpPr>
          <p:cNvPr id="2" name="Slide Number Placeholder 1"/>
          <p:cNvSpPr>
            <a:spLocks noGrp="1"/>
          </p:cNvSpPr>
          <p:nvPr>
            <p:ph type="sldNum" sz="quarter" idx="12"/>
          </p:nvPr>
        </p:nvSpPr>
        <p:spPr/>
        <p:txBody>
          <a:bodyPr/>
          <a:lstStyle/>
          <a:p>
            <a:fld id="{0580694A-7D1A-4CA3-A0CD-40ABE74F9A6F}" type="slidenum">
              <a:rPr lang="en-GB" smtClean="0"/>
              <a:t>7</a:t>
            </a:fld>
            <a:endParaRPr lang="en-GB"/>
          </a:p>
        </p:txBody>
      </p:sp>
      <p:sp>
        <p:nvSpPr>
          <p:cNvPr id="6" name="Rectangle 5"/>
          <p:cNvSpPr/>
          <p:nvPr/>
        </p:nvSpPr>
        <p:spPr>
          <a:xfrm>
            <a:off x="3203848" y="4608424"/>
            <a:ext cx="5729518" cy="1400383"/>
          </a:xfrm>
          <a:prstGeom prst="rect">
            <a:avLst/>
          </a:prstGeom>
        </p:spPr>
        <p:txBody>
          <a:bodyPr wrap="square" anchor="b" anchorCtr="0">
            <a:spAutoFit/>
          </a:bodyPr>
          <a:lstStyle/>
          <a:p>
            <a:pPr>
              <a:spcAft>
                <a:spcPts val="600"/>
              </a:spcAft>
            </a:pPr>
            <a:r>
              <a:rPr lang="en-GB" sz="2000" dirty="0"/>
              <a:t>Key Point: </a:t>
            </a:r>
            <a:endParaRPr lang="en-GB" sz="2000" dirty="0" smtClean="0"/>
          </a:p>
          <a:p>
            <a:pPr>
              <a:spcAft>
                <a:spcPts val="600"/>
              </a:spcAft>
            </a:pPr>
            <a:r>
              <a:rPr lang="en-GB" sz="2000" b="1" dirty="0" smtClean="0"/>
              <a:t>Agile </a:t>
            </a:r>
            <a:r>
              <a:rPr lang="en-GB" sz="2000" b="1" dirty="0"/>
              <a:t>for data science is hard and these methods work better for some projects and need more work for others</a:t>
            </a:r>
          </a:p>
        </p:txBody>
      </p:sp>
      <p:sp>
        <p:nvSpPr>
          <p:cNvPr id="8" name="TextBox 7"/>
          <p:cNvSpPr txBox="1"/>
          <p:nvPr/>
        </p:nvSpPr>
        <p:spPr>
          <a:xfrm>
            <a:off x="3755856" y="260648"/>
            <a:ext cx="3098029" cy="369332"/>
          </a:xfrm>
          <a:prstGeom prst="rect">
            <a:avLst/>
          </a:prstGeom>
          <a:noFill/>
        </p:spPr>
        <p:txBody>
          <a:bodyPr wrap="none" rtlCol="0">
            <a:spAutoFit/>
          </a:bodyPr>
          <a:lstStyle/>
          <a:p>
            <a:pPr algn="ctr"/>
            <a:r>
              <a:rPr lang="en-GB" b="1" dirty="0" smtClean="0"/>
              <a:t>(Simplified) Agile Assumptions</a:t>
            </a:r>
            <a:endParaRPr lang="en-GB" b="1" dirty="0"/>
          </a:p>
        </p:txBody>
      </p:sp>
      <p:sp>
        <p:nvSpPr>
          <p:cNvPr id="10" name="TextBox 9"/>
          <p:cNvSpPr txBox="1"/>
          <p:nvPr/>
        </p:nvSpPr>
        <p:spPr>
          <a:xfrm>
            <a:off x="5906795" y="2672332"/>
            <a:ext cx="2108526" cy="369332"/>
          </a:xfrm>
          <a:prstGeom prst="rect">
            <a:avLst/>
          </a:prstGeom>
          <a:noFill/>
        </p:spPr>
        <p:txBody>
          <a:bodyPr wrap="none" rtlCol="0">
            <a:spAutoFit/>
          </a:bodyPr>
          <a:lstStyle/>
          <a:p>
            <a:pPr algn="ctr"/>
            <a:r>
              <a:rPr lang="en-GB" b="1" dirty="0" smtClean="0"/>
              <a:t>Data Science Reality</a:t>
            </a:r>
            <a:endParaRPr lang="en-GB" b="1" dirty="0"/>
          </a:p>
        </p:txBody>
      </p:sp>
      <p:pic>
        <p:nvPicPr>
          <p:cNvPr id="11"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2268" y="54868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2268" y="906006"/>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2268" y="1263332"/>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ix71\AppData\Local\Microsoft\Windows\Temporary Internet Files\Content.IE5\RIJUQL1C\MC900433941[1].png"/>
          <p:cNvPicPr>
            <a:picLocks noChangeAspect="1" noChangeArrowheads="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148432" y="2983304"/>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ix71\AppData\Local\Microsoft\Windows\Temporary Internet Files\Content.IE5\RIJUQL1C\MC900433941[1].png"/>
          <p:cNvPicPr>
            <a:picLocks noChangeAspect="1"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508472" y="3308987"/>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ix71\AppData\Local\Microsoft\Windows\Temporary Internet Files\Content.IE5\RIJUQL1C\MC900433941[1].png"/>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148432" y="3573016"/>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firstsafetysigns.co.uk/WebRoot/BT2/Shops/Store2_002E_Shop1848/46BF/4771/8D30/759E/4F39/AC10/3D2A/A809/Right.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8264" y="836712"/>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wikimedia.org/wikipedia/commons/thumb/3/37/Finland_road_sign_414-R.svg/120px-Finland_road_sign_414-R.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6029" y="3141032"/>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commons/thumb/3/30/Finland_road_sign_413-R.svg/120px-Finland_road_sign_413-R.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385048" y="3429000"/>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commons/thumb/4/49/Finland_road_sign_415.svg/120px-Finland_road_sign_415.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6321" y="3717096"/>
            <a:ext cx="575999" cy="576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t3.gstatic.com/images?q=tbn:ANd9GcTTcgiJXAR4j5cGspjiY70w3jV9KpBKhUS5R4pOsaoTW4lP0ovfPQ"/>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6752" y="836712"/>
            <a:ext cx="1049479" cy="104947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7944901" y="2996952"/>
            <a:ext cx="577402" cy="1107996"/>
          </a:xfrm>
          <a:prstGeom prst="rect">
            <a:avLst/>
          </a:prstGeom>
          <a:noFill/>
        </p:spPr>
        <p:txBody>
          <a:bodyPr wrap="none" rtlCol="0">
            <a:spAutoFit/>
          </a:bodyPr>
          <a:lstStyle/>
          <a:p>
            <a:r>
              <a:rPr lang="en-GB" sz="6600" b="1" dirty="0" smtClean="0"/>
              <a:t>?</a:t>
            </a:r>
            <a:endParaRPr lang="en-GB" sz="6600" b="1" dirty="0"/>
          </a:p>
        </p:txBody>
      </p:sp>
      <p:sp>
        <p:nvSpPr>
          <p:cNvPr id="33" name="TextBox 32"/>
          <p:cNvSpPr txBox="1"/>
          <p:nvPr/>
        </p:nvSpPr>
        <p:spPr>
          <a:xfrm>
            <a:off x="3335290" y="2041684"/>
            <a:ext cx="1356967" cy="307777"/>
          </a:xfrm>
          <a:prstGeom prst="rect">
            <a:avLst/>
          </a:prstGeom>
          <a:noFill/>
        </p:spPr>
        <p:txBody>
          <a:bodyPr wrap="square" rtlCol="0">
            <a:spAutoFit/>
          </a:bodyPr>
          <a:lstStyle/>
          <a:p>
            <a:pPr algn="ctr"/>
            <a:r>
              <a:rPr lang="en-GB" sz="1400" dirty="0" smtClean="0"/>
              <a:t>One Skillset</a:t>
            </a:r>
            <a:endParaRPr lang="en-GB" sz="1400" dirty="0"/>
          </a:p>
        </p:txBody>
      </p:sp>
      <p:sp>
        <p:nvSpPr>
          <p:cNvPr id="34" name="TextBox 33"/>
          <p:cNvSpPr txBox="1"/>
          <p:nvPr/>
        </p:nvSpPr>
        <p:spPr>
          <a:xfrm>
            <a:off x="4603043" y="1897668"/>
            <a:ext cx="1356967" cy="523220"/>
          </a:xfrm>
          <a:prstGeom prst="rect">
            <a:avLst/>
          </a:prstGeom>
          <a:noFill/>
        </p:spPr>
        <p:txBody>
          <a:bodyPr wrap="square" rtlCol="0">
            <a:spAutoFit/>
          </a:bodyPr>
          <a:lstStyle/>
          <a:p>
            <a:pPr algn="ctr"/>
            <a:r>
              <a:rPr lang="en-GB" sz="1400" dirty="0" smtClean="0"/>
              <a:t>Clear(</a:t>
            </a:r>
            <a:r>
              <a:rPr lang="en-GB" sz="1400" dirty="0" err="1" smtClean="0"/>
              <a:t>ish</a:t>
            </a:r>
            <a:r>
              <a:rPr lang="en-GB" sz="1400" dirty="0" smtClean="0"/>
              <a:t>) Direction</a:t>
            </a:r>
            <a:endParaRPr lang="en-GB" sz="1400" dirty="0"/>
          </a:p>
        </p:txBody>
      </p:sp>
      <p:sp>
        <p:nvSpPr>
          <p:cNvPr id="35" name="TextBox 34"/>
          <p:cNvSpPr txBox="1"/>
          <p:nvPr/>
        </p:nvSpPr>
        <p:spPr>
          <a:xfrm>
            <a:off x="5878023" y="1897668"/>
            <a:ext cx="1356967" cy="523220"/>
          </a:xfrm>
          <a:prstGeom prst="rect">
            <a:avLst/>
          </a:prstGeom>
          <a:noFill/>
        </p:spPr>
        <p:txBody>
          <a:bodyPr wrap="square" rtlCol="0">
            <a:spAutoFit/>
          </a:bodyPr>
          <a:lstStyle/>
          <a:p>
            <a:pPr algn="ctr"/>
            <a:r>
              <a:rPr lang="en-GB" sz="1400" dirty="0" smtClean="0"/>
              <a:t>Clear(</a:t>
            </a:r>
            <a:r>
              <a:rPr lang="en-GB" sz="1400" dirty="0" err="1" smtClean="0"/>
              <a:t>ish</a:t>
            </a:r>
            <a:r>
              <a:rPr lang="en-GB" sz="1400" dirty="0" smtClean="0"/>
              <a:t>) Dev. Time Required</a:t>
            </a:r>
            <a:endParaRPr lang="en-GB" sz="1400" dirty="0"/>
          </a:p>
        </p:txBody>
      </p:sp>
      <p:sp>
        <p:nvSpPr>
          <p:cNvPr id="36" name="TextBox 35"/>
          <p:cNvSpPr txBox="1"/>
          <p:nvPr/>
        </p:nvSpPr>
        <p:spPr>
          <a:xfrm>
            <a:off x="5027414" y="4273932"/>
            <a:ext cx="1356967" cy="307777"/>
          </a:xfrm>
          <a:prstGeom prst="rect">
            <a:avLst/>
          </a:prstGeom>
          <a:noFill/>
        </p:spPr>
        <p:txBody>
          <a:bodyPr wrap="square" rtlCol="0">
            <a:spAutoFit/>
          </a:bodyPr>
          <a:lstStyle/>
          <a:p>
            <a:pPr algn="ctr"/>
            <a:r>
              <a:rPr lang="en-GB" sz="1400" dirty="0" smtClean="0"/>
              <a:t>Many Specialists</a:t>
            </a:r>
            <a:endParaRPr lang="en-GB" sz="1400" dirty="0"/>
          </a:p>
        </p:txBody>
      </p:sp>
      <p:sp>
        <p:nvSpPr>
          <p:cNvPr id="38" name="TextBox 37"/>
          <p:cNvSpPr txBox="1"/>
          <p:nvPr/>
        </p:nvSpPr>
        <p:spPr>
          <a:xfrm>
            <a:off x="6280750" y="4273932"/>
            <a:ext cx="1356967" cy="307777"/>
          </a:xfrm>
          <a:prstGeom prst="rect">
            <a:avLst/>
          </a:prstGeom>
          <a:noFill/>
        </p:spPr>
        <p:txBody>
          <a:bodyPr wrap="square" rtlCol="0">
            <a:spAutoFit/>
          </a:bodyPr>
          <a:lstStyle/>
          <a:p>
            <a:pPr algn="ctr"/>
            <a:r>
              <a:rPr lang="en-GB" sz="1400" dirty="0" smtClean="0"/>
              <a:t>Many Directions</a:t>
            </a:r>
            <a:endParaRPr lang="en-GB" sz="1400" dirty="0"/>
          </a:p>
        </p:txBody>
      </p:sp>
      <p:sp>
        <p:nvSpPr>
          <p:cNvPr id="39" name="TextBox 38"/>
          <p:cNvSpPr txBox="1"/>
          <p:nvPr/>
        </p:nvSpPr>
        <p:spPr>
          <a:xfrm>
            <a:off x="7566577" y="4273932"/>
            <a:ext cx="1356967" cy="523220"/>
          </a:xfrm>
          <a:prstGeom prst="rect">
            <a:avLst/>
          </a:prstGeom>
          <a:noFill/>
        </p:spPr>
        <p:txBody>
          <a:bodyPr wrap="square" rtlCol="0">
            <a:spAutoFit/>
          </a:bodyPr>
          <a:lstStyle/>
          <a:p>
            <a:pPr algn="ctr"/>
            <a:r>
              <a:rPr lang="en-GB" sz="1400" dirty="0" smtClean="0"/>
              <a:t>Unclear if Possible</a:t>
            </a:r>
            <a:endParaRPr lang="en-GB" sz="1400" dirty="0"/>
          </a:p>
        </p:txBody>
      </p:sp>
    </p:spTree>
    <p:extLst>
      <p:ext uri="{BB962C8B-B14F-4D97-AF65-F5344CB8AC3E}">
        <p14:creationId xmlns:p14="http://schemas.microsoft.com/office/powerpoint/2010/main" val="15313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0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0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0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0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25" grpId="0" animBg="1"/>
      <p:bldP spid="26" grpId="0" animBg="1"/>
      <p:bldP spid="27" grpId="0" animBg="1"/>
      <p:bldP spid="19" grpId="0" animBg="1"/>
      <p:bldP spid="21" grpId="0" animBg="1"/>
      <p:bldP spid="22" grpId="0" animBg="1"/>
      <p:bldP spid="6" grpId="0"/>
      <p:bldP spid="8" grpId="0"/>
      <p:bldP spid="10" grpId="0"/>
      <p:bldP spid="37" grpId="0"/>
      <p:bldP spid="33" grpId="0"/>
      <p:bldP spid="34" grpId="0"/>
      <p:bldP spid="35" grpId="0"/>
      <p:bldP spid="36"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3347864" y="260649"/>
            <a:ext cx="5570182" cy="4360256"/>
          </a:xfrm>
          <a:prstGeom prst="roundRect">
            <a:avLst>
              <a:gd name="adj" fmla="val 443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146" name="Picture 2" descr="http://library.the-group.net/tesco/client_upload/file/Giraffe_Bwater009%281%29.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1" y="0"/>
            <a:ext cx="3132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813173"/>
            <a:ext cx="2771980" cy="3231654"/>
          </a:xfrm>
          <a:prstGeom prst="rect">
            <a:avLst/>
          </a:prstGeom>
          <a:noFill/>
        </p:spPr>
        <p:txBody>
          <a:bodyPr wrap="square" lIns="0" tIns="0" rIns="0" bIns="0" rtlCol="0">
            <a:spAutoFit/>
          </a:bodyPr>
          <a:lstStyle>
            <a:defPPr>
              <a:defRPr lang="en-US"/>
            </a:defPPr>
            <a:lvl1pPr algn="r">
              <a:defRPr sz="4200" b="1">
                <a:solidFill>
                  <a:schemeClr val="bg1"/>
                </a:solidFill>
                <a:latin typeface="Tesco" panose="020B0603040202020203" pitchFamily="34" charset="0"/>
              </a:defRPr>
            </a:lvl1pPr>
          </a:lstStyle>
          <a:p>
            <a:r>
              <a:rPr lang="en-GB" dirty="0"/>
              <a:t>How can </a:t>
            </a:r>
            <a:r>
              <a:rPr lang="en-GB" dirty="0" smtClean="0"/>
              <a:t>these challenges be overcome ? </a:t>
            </a:r>
            <a:endParaRPr lang="en-GB" dirty="0"/>
          </a:p>
        </p:txBody>
      </p:sp>
      <p:sp>
        <p:nvSpPr>
          <p:cNvPr id="2" name="Slide Number Placeholder 1"/>
          <p:cNvSpPr>
            <a:spLocks noGrp="1"/>
          </p:cNvSpPr>
          <p:nvPr>
            <p:ph type="sldNum" sz="quarter" idx="12"/>
          </p:nvPr>
        </p:nvSpPr>
        <p:spPr/>
        <p:txBody>
          <a:bodyPr/>
          <a:lstStyle/>
          <a:p>
            <a:fld id="{0580694A-7D1A-4CA3-A0CD-40ABE74F9A6F}" type="slidenum">
              <a:rPr lang="en-GB" smtClean="0"/>
              <a:t>8</a:t>
            </a:fld>
            <a:endParaRPr lang="en-GB"/>
          </a:p>
        </p:txBody>
      </p:sp>
      <p:sp>
        <p:nvSpPr>
          <p:cNvPr id="6" name="Rectangle 5"/>
          <p:cNvSpPr/>
          <p:nvPr/>
        </p:nvSpPr>
        <p:spPr>
          <a:xfrm>
            <a:off x="3203848" y="4620905"/>
            <a:ext cx="5729518" cy="1400383"/>
          </a:xfrm>
          <a:prstGeom prst="rect">
            <a:avLst/>
          </a:prstGeom>
        </p:spPr>
        <p:txBody>
          <a:bodyPr wrap="square" anchor="b" anchorCtr="0">
            <a:spAutoFit/>
          </a:bodyPr>
          <a:lstStyle/>
          <a:p>
            <a:pPr>
              <a:spcAft>
                <a:spcPts val="600"/>
              </a:spcAft>
            </a:pPr>
            <a:r>
              <a:rPr lang="en-GB" sz="2000" dirty="0"/>
              <a:t>Key </a:t>
            </a:r>
            <a:r>
              <a:rPr lang="en-GB" sz="2000" dirty="0" smtClean="0"/>
              <a:t>Point</a:t>
            </a:r>
            <a:r>
              <a:rPr lang="en-GB" sz="2000" dirty="0"/>
              <a:t>: </a:t>
            </a:r>
            <a:endParaRPr lang="en-GB" sz="2000" dirty="0" smtClean="0"/>
          </a:p>
          <a:p>
            <a:pPr>
              <a:spcAft>
                <a:spcPts val="600"/>
              </a:spcAft>
            </a:pPr>
            <a:r>
              <a:rPr lang="en-GB" sz="2000" b="1" dirty="0" smtClean="0"/>
              <a:t>The </a:t>
            </a:r>
            <a:r>
              <a:rPr lang="en-GB" sz="2000" b="1" dirty="0"/>
              <a:t>key premise of agile (iterative minimal development </a:t>
            </a:r>
            <a:r>
              <a:rPr lang="en-GB" sz="2000" b="1" dirty="0" smtClean="0"/>
              <a:t>in collaboration with customers) </a:t>
            </a:r>
            <a:r>
              <a:rPr lang="en-GB" sz="2000" b="1" dirty="0"/>
              <a:t>is </a:t>
            </a:r>
            <a:r>
              <a:rPr lang="en-GB" sz="2000" b="1" dirty="0" smtClean="0"/>
              <a:t>valid  for data science</a:t>
            </a:r>
            <a:endParaRPr lang="en-GB" sz="2000" b="1" dirty="0"/>
          </a:p>
        </p:txBody>
      </p:sp>
      <p:sp>
        <p:nvSpPr>
          <p:cNvPr id="8" name="TextBox 7"/>
          <p:cNvSpPr txBox="1"/>
          <p:nvPr/>
        </p:nvSpPr>
        <p:spPr>
          <a:xfrm>
            <a:off x="3974870" y="282603"/>
            <a:ext cx="4187493" cy="369332"/>
          </a:xfrm>
          <a:prstGeom prst="rect">
            <a:avLst/>
          </a:prstGeom>
          <a:noFill/>
        </p:spPr>
        <p:txBody>
          <a:bodyPr wrap="none" rtlCol="0">
            <a:spAutoFit/>
          </a:bodyPr>
          <a:lstStyle/>
          <a:p>
            <a:pPr algn="ctr"/>
            <a:r>
              <a:rPr lang="en-GB" b="1" dirty="0" smtClean="0"/>
              <a:t>Key Agile Points Relevant for Data Science</a:t>
            </a:r>
            <a:endParaRPr lang="en-GB" b="1" dirty="0"/>
          </a:p>
        </p:txBody>
      </p:sp>
      <p:sp>
        <p:nvSpPr>
          <p:cNvPr id="9" name="Rounded Rectangle 8"/>
          <p:cNvSpPr/>
          <p:nvPr/>
        </p:nvSpPr>
        <p:spPr>
          <a:xfrm>
            <a:off x="3553820" y="692696"/>
            <a:ext cx="2565604" cy="1994456"/>
          </a:xfrm>
          <a:prstGeom prst="roundRect">
            <a:avLst>
              <a:gd name="adj" fmla="val 44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5" descr="C:\Users\IX71\AppData\Local\Microsoft\Windows\Temporary Internet Files\Content.IE5\MM5O9XQS\MC90043262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3352" y="837116"/>
            <a:ext cx="904453" cy="90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t3.gstatic.com/images?q=tbn:ANd9GcQYP_25mzEx060Xbqvi5mkl2fq2uME9D23YjF812j1TrM4g44Rb"/>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0" b="100000" l="5109" r="100000"/>
                    </a14:imgEffect>
                  </a14:imgLayer>
                </a14:imgProps>
              </a:ext>
              <a:ext uri="{28A0092B-C50C-407E-A947-70E740481C1C}">
                <a14:useLocalDpi xmlns:a14="http://schemas.microsoft.com/office/drawing/2010/main" val="0"/>
              </a:ext>
            </a:extLst>
          </a:blip>
          <a:srcRect/>
          <a:stretch/>
        </p:blipFill>
        <p:spPr bwMode="auto">
          <a:xfrm>
            <a:off x="3519176" y="909125"/>
            <a:ext cx="1056895" cy="75032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4461181" y="1294564"/>
            <a:ext cx="694950" cy="648072"/>
            <a:chOff x="4453114" y="1556792"/>
            <a:chExt cx="694950" cy="432047"/>
          </a:xfrm>
          <a:solidFill>
            <a:schemeClr val="bg1">
              <a:lumMod val="65000"/>
            </a:schemeClr>
          </a:solidFill>
        </p:grpSpPr>
        <p:sp>
          <p:nvSpPr>
            <p:cNvPr id="15" name="Curved Right Arrow 14"/>
            <p:cNvSpPr/>
            <p:nvPr/>
          </p:nvSpPr>
          <p:spPr>
            <a:xfrm flipV="1">
              <a:off x="4453114" y="1556792"/>
              <a:ext cx="241600" cy="432047"/>
            </a:xfrm>
            <a:prstGeom prst="curv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Curved Right Arrow 19"/>
            <p:cNvSpPr/>
            <p:nvPr/>
          </p:nvSpPr>
          <p:spPr>
            <a:xfrm flipH="1">
              <a:off x="4906464" y="1556792"/>
              <a:ext cx="241600" cy="432047"/>
            </a:xfrm>
            <a:prstGeom prst="curv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2" name="TextBox 21"/>
          <p:cNvSpPr txBox="1"/>
          <p:nvPr/>
        </p:nvSpPr>
        <p:spPr>
          <a:xfrm>
            <a:off x="4815320" y="1817528"/>
            <a:ext cx="1328152" cy="923330"/>
          </a:xfrm>
          <a:prstGeom prst="rect">
            <a:avLst/>
          </a:prstGeom>
          <a:noFill/>
        </p:spPr>
        <p:txBody>
          <a:bodyPr wrap="square" rtlCol="0">
            <a:spAutoFit/>
          </a:bodyPr>
          <a:lstStyle/>
          <a:p>
            <a:pPr algn="r"/>
            <a:r>
              <a:rPr lang="en-GB" dirty="0" smtClean="0"/>
              <a:t>Quick Customer Feedback</a:t>
            </a:r>
            <a:endParaRPr lang="en-GB" dirty="0"/>
          </a:p>
        </p:txBody>
      </p:sp>
      <p:sp>
        <p:nvSpPr>
          <p:cNvPr id="10" name="Rounded Rectangle 9"/>
          <p:cNvSpPr/>
          <p:nvPr/>
        </p:nvSpPr>
        <p:spPr>
          <a:xfrm>
            <a:off x="6173783" y="947046"/>
            <a:ext cx="2263583" cy="1759669"/>
          </a:xfrm>
          <a:prstGeom prst="roundRect">
            <a:avLst>
              <a:gd name="adj" fmla="val 44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2" descr="http://t3.gstatic.com/images?q=tbn:ANd9GcQYP_25mzEx060Xbqvi5mkl2fq2uME9D23YjF812j1TrM4g44Rb"/>
          <p:cNvPicPr>
            <a:picLocks noChangeAspect="1" noChangeArrowheads="1"/>
          </p:cNvPicPr>
          <p:nvPr/>
        </p:nvPicPr>
        <p:blipFill rotWithShape="1">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ackgroundRemoval t="0" b="100000" l="5109" r="100000"/>
                    </a14:imgEffect>
                  </a14:imgLayer>
                </a14:imgProps>
              </a:ext>
              <a:ext uri="{28A0092B-C50C-407E-A947-70E740481C1C}">
                <a14:useLocalDpi xmlns:a14="http://schemas.microsoft.com/office/drawing/2010/main" val="0"/>
              </a:ext>
            </a:extLst>
          </a:blip>
          <a:srcRect/>
          <a:stretch/>
        </p:blipFill>
        <p:spPr bwMode="auto">
          <a:xfrm>
            <a:off x="6285311" y="1313766"/>
            <a:ext cx="932478" cy="6619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t2.gstatic.com/images?q=tbn:ANd9GcSI1kr0keMXzUXUwXKGeE5j5jBR8wcFeqP42E6PQzMw0K0xQY6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5936" y="1172256"/>
            <a:ext cx="748281" cy="855178"/>
          </a:xfrm>
          <a:prstGeom prst="rect">
            <a:avLst/>
          </a:prstGeom>
          <a:noFill/>
          <a:extLst>
            <a:ext uri="{909E8E84-426E-40DD-AFC4-6F175D3DCCD1}">
              <a14:hiddenFill xmlns:a14="http://schemas.microsoft.com/office/drawing/2010/main">
                <a:solidFill>
                  <a:srgbClr val="FFFFFF"/>
                </a:solidFill>
              </a14:hiddenFill>
            </a:ext>
          </a:extLst>
        </p:spPr>
      </p:pic>
      <p:sp>
        <p:nvSpPr>
          <p:cNvPr id="5" name="Curved Down Arrow 4"/>
          <p:cNvSpPr/>
          <p:nvPr/>
        </p:nvSpPr>
        <p:spPr>
          <a:xfrm>
            <a:off x="6857093" y="1010934"/>
            <a:ext cx="1071176" cy="302832"/>
          </a:xfrm>
          <a:prstGeom prst="curved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TextBox 22"/>
          <p:cNvSpPr txBox="1"/>
          <p:nvPr/>
        </p:nvSpPr>
        <p:spPr>
          <a:xfrm>
            <a:off x="7288629" y="2019904"/>
            <a:ext cx="1171803" cy="651709"/>
          </a:xfrm>
          <a:prstGeom prst="rect">
            <a:avLst/>
          </a:prstGeom>
          <a:noFill/>
        </p:spPr>
        <p:txBody>
          <a:bodyPr wrap="square" rtlCol="0">
            <a:spAutoFit/>
          </a:bodyPr>
          <a:lstStyle/>
          <a:p>
            <a:pPr algn="r"/>
            <a:r>
              <a:rPr lang="en-GB" sz="1400" dirty="0" smtClean="0"/>
              <a:t>Minimise Code Waste (Kill Early)</a:t>
            </a:r>
            <a:endParaRPr lang="en-GB" sz="1400" dirty="0"/>
          </a:p>
        </p:txBody>
      </p:sp>
      <p:sp>
        <p:nvSpPr>
          <p:cNvPr id="11" name="Rounded Rectangle 10"/>
          <p:cNvSpPr/>
          <p:nvPr/>
        </p:nvSpPr>
        <p:spPr>
          <a:xfrm>
            <a:off x="3848272" y="2764232"/>
            <a:ext cx="2263583" cy="1759670"/>
          </a:xfrm>
          <a:prstGeom prst="roundRect">
            <a:avLst>
              <a:gd name="adj" fmla="val 44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p:cNvSpPr txBox="1"/>
          <p:nvPr/>
        </p:nvSpPr>
        <p:spPr>
          <a:xfrm>
            <a:off x="4961269" y="3823109"/>
            <a:ext cx="1171803" cy="651709"/>
          </a:xfrm>
          <a:prstGeom prst="rect">
            <a:avLst/>
          </a:prstGeom>
          <a:noFill/>
        </p:spPr>
        <p:txBody>
          <a:bodyPr wrap="square" rtlCol="0">
            <a:spAutoFit/>
          </a:bodyPr>
          <a:lstStyle/>
          <a:p>
            <a:pPr algn="r"/>
            <a:r>
              <a:rPr lang="en-GB" sz="1400" dirty="0" smtClean="0"/>
              <a:t>Customer Output over Dev. Input </a:t>
            </a:r>
            <a:endParaRPr lang="en-GB" sz="1400" dirty="0"/>
          </a:p>
        </p:txBody>
      </p:sp>
      <p:sp>
        <p:nvSpPr>
          <p:cNvPr id="12" name="Rounded Rectangle 11"/>
          <p:cNvSpPr/>
          <p:nvPr/>
        </p:nvSpPr>
        <p:spPr>
          <a:xfrm>
            <a:off x="6173783" y="2764231"/>
            <a:ext cx="2263583" cy="1759669"/>
          </a:xfrm>
          <a:prstGeom prst="roundRect">
            <a:avLst>
              <a:gd name="adj" fmla="val 44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p:cNvSpPr txBox="1"/>
          <p:nvPr/>
        </p:nvSpPr>
        <p:spPr>
          <a:xfrm>
            <a:off x="7273571" y="3829984"/>
            <a:ext cx="1171803" cy="738664"/>
          </a:xfrm>
          <a:prstGeom prst="rect">
            <a:avLst/>
          </a:prstGeom>
          <a:noFill/>
        </p:spPr>
        <p:txBody>
          <a:bodyPr wrap="square" rtlCol="0">
            <a:spAutoFit/>
          </a:bodyPr>
          <a:lstStyle/>
          <a:p>
            <a:pPr algn="r"/>
            <a:r>
              <a:rPr lang="en-GB" sz="1400" dirty="0" smtClean="0"/>
              <a:t>Value from Customer Only</a:t>
            </a:r>
            <a:endParaRPr lang="en-GB" sz="1400" dirty="0"/>
          </a:p>
        </p:txBody>
      </p:sp>
      <p:pic>
        <p:nvPicPr>
          <p:cNvPr id="30" name="Picture 2" descr="C:\Users\ix71\AppData\Local\Microsoft\Windows\Temporary Internet Files\Content.IE5\RIJUQL1C\MC900433941[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64872" y="272370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5" descr="C:\Users\IX71\AppData\Local\Microsoft\Windows\Temporary Internet Files\Content.IE5\MM5O9XQS\MC90043262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1685" y="3897446"/>
            <a:ext cx="626454" cy="6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 descr="C:\Users\IX71\AppData\Local\Microsoft\Windows\Temporary Internet Files\Content.IE5\MM5O9XQS\MC90043262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898" y="3076930"/>
            <a:ext cx="626454" cy="6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s://cdn4.iconfinder.com/data/icons/desktop-computer/71/Computer_Screen_desktop_monitor-29-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17139" y="2939724"/>
            <a:ext cx="695046" cy="528072"/>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p:cNvSpPr/>
          <p:nvPr/>
        </p:nvSpPr>
        <p:spPr>
          <a:xfrm>
            <a:off x="4013072" y="3515788"/>
            <a:ext cx="623681" cy="355083"/>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Down Arrow 35"/>
          <p:cNvSpPr/>
          <p:nvPr/>
        </p:nvSpPr>
        <p:spPr>
          <a:xfrm rot="16200000">
            <a:off x="4929430" y="2989930"/>
            <a:ext cx="93759" cy="42539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37" name="Picture 2" descr="http://t3.gstatic.com/images?q=tbn:ANd9GcQYP_25mzEx060Xbqvi5mkl2fq2uME9D23YjF812j1TrM4g44Rb"/>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0" b="100000" l="5109" r="100000"/>
                    </a14:imgEffect>
                  </a14:imgLayer>
                </a14:imgProps>
              </a:ext>
              <a:ext uri="{28A0092B-C50C-407E-A947-70E740481C1C}">
                <a14:useLocalDpi xmlns:a14="http://schemas.microsoft.com/office/drawing/2010/main" val="0"/>
              </a:ext>
            </a:extLst>
          </a:blip>
          <a:srcRect/>
          <a:stretch/>
        </p:blipFill>
        <p:spPr bwMode="auto">
          <a:xfrm>
            <a:off x="6143688" y="3081070"/>
            <a:ext cx="876584" cy="622314"/>
          </a:xfrm>
          <a:prstGeom prst="rect">
            <a:avLst/>
          </a:prstGeom>
          <a:noFill/>
          <a:extLst>
            <a:ext uri="{909E8E84-426E-40DD-AFC4-6F175D3DCCD1}">
              <a14:hiddenFill xmlns:a14="http://schemas.microsoft.com/office/drawing/2010/main">
                <a:solidFill>
                  <a:srgbClr val="FFFFFF"/>
                </a:solidFill>
              </a14:hiddenFill>
            </a:ext>
          </a:extLst>
        </p:spPr>
      </p:pic>
      <p:sp>
        <p:nvSpPr>
          <p:cNvPr id="38" name="Down Arrow 37"/>
          <p:cNvSpPr/>
          <p:nvPr/>
        </p:nvSpPr>
        <p:spPr>
          <a:xfrm rot="16200000">
            <a:off x="6991747" y="3288719"/>
            <a:ext cx="253059" cy="2182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Down Arrow 38"/>
          <p:cNvSpPr/>
          <p:nvPr/>
        </p:nvSpPr>
        <p:spPr>
          <a:xfrm rot="16200000">
            <a:off x="7623795" y="3288719"/>
            <a:ext cx="253059" cy="2182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0" name="TextBox 39"/>
          <p:cNvSpPr txBox="1"/>
          <p:nvPr/>
        </p:nvSpPr>
        <p:spPr>
          <a:xfrm>
            <a:off x="7753052" y="2924070"/>
            <a:ext cx="535724" cy="923330"/>
          </a:xfrm>
          <a:prstGeom prst="rect">
            <a:avLst/>
          </a:prstGeom>
          <a:noFill/>
        </p:spPr>
        <p:txBody>
          <a:bodyPr wrap="none" rtlCol="0">
            <a:spAutoFit/>
          </a:bodyPr>
          <a:lstStyle/>
          <a:p>
            <a:r>
              <a:rPr lang="en-GB" sz="5400" b="1" dirty="0" smtClean="0">
                <a:solidFill>
                  <a:srgbClr val="FFC000"/>
                </a:solidFill>
              </a:rPr>
              <a:t>£</a:t>
            </a:r>
            <a:endParaRPr lang="en-GB" sz="5400" b="1" dirty="0">
              <a:solidFill>
                <a:srgbClr val="FFC000"/>
              </a:solidFill>
            </a:endParaRPr>
          </a:p>
        </p:txBody>
      </p:sp>
      <p:pic>
        <p:nvPicPr>
          <p:cNvPr id="6152" name="Picture 8" descr="http://www.piensaenjulia.com.ar/wp-content/uploads/2015/03/idea-2.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4455280" y="1772816"/>
            <a:ext cx="509957" cy="86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8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1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P spid="8" grpId="0"/>
      <p:bldP spid="9" grpId="0" animBg="1"/>
      <p:bldP spid="22" grpId="0"/>
      <p:bldP spid="10" grpId="0" animBg="1"/>
      <p:bldP spid="5" grpId="0" animBg="1"/>
      <p:bldP spid="23" grpId="0"/>
      <p:bldP spid="11" grpId="0" animBg="1"/>
      <p:bldP spid="24" grpId="0"/>
      <p:bldP spid="12" grpId="0" animBg="1"/>
      <p:bldP spid="26" grpId="0"/>
      <p:bldP spid="27" grpId="0" animBg="1"/>
      <p:bldP spid="36" grpId="0" animBg="1"/>
      <p:bldP spid="38" grpId="0" animBg="1"/>
      <p:bldP spid="39" grpId="0" animBg="1"/>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3347864" y="260648"/>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5004048" y="2636912"/>
            <a:ext cx="3913998" cy="2278121"/>
          </a:xfrm>
          <a:prstGeom prst="roundRect">
            <a:avLst>
              <a:gd name="adj" fmla="val 811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72" name="Picture 4" descr="http://www.bexleyforbusiness.co.uk/sites/bexley/files/bxc-iiw_214_d22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a:stretch/>
        </p:blipFill>
        <p:spPr bwMode="auto">
          <a:xfrm>
            <a:off x="0" y="0"/>
            <a:ext cx="313213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2782669"/>
            <a:ext cx="2771980" cy="1292662"/>
          </a:xfrm>
          <a:prstGeom prst="rect">
            <a:avLst/>
          </a:prstGeom>
          <a:noFill/>
        </p:spPr>
        <p:txBody>
          <a:bodyPr wrap="square" lIns="0" tIns="0" rIns="0" bIns="0" rtlCol="0">
            <a:spAutoFit/>
          </a:bodyPr>
          <a:lstStyle>
            <a:defPPr>
              <a:defRPr lang="en-US"/>
            </a:defPPr>
            <a:lvl1pPr algn="r">
              <a:defRPr sz="4200" b="1">
                <a:solidFill>
                  <a:schemeClr val="bg1"/>
                </a:solidFill>
                <a:latin typeface="Tesco" panose="020B0603040202020203" pitchFamily="34" charset="0"/>
              </a:defRPr>
            </a:lvl1pPr>
          </a:lstStyle>
          <a:p>
            <a:r>
              <a:rPr lang="en-GB" dirty="0" smtClean="0"/>
              <a:t>Where are we now? </a:t>
            </a:r>
            <a:endParaRPr lang="en-GB" dirty="0"/>
          </a:p>
        </p:txBody>
      </p:sp>
      <p:sp>
        <p:nvSpPr>
          <p:cNvPr id="2" name="Slide Number Placeholder 1"/>
          <p:cNvSpPr>
            <a:spLocks noGrp="1"/>
          </p:cNvSpPr>
          <p:nvPr>
            <p:ph type="sldNum" sz="quarter" idx="12"/>
          </p:nvPr>
        </p:nvSpPr>
        <p:spPr/>
        <p:txBody>
          <a:bodyPr/>
          <a:lstStyle/>
          <a:p>
            <a:fld id="{0580694A-7D1A-4CA3-A0CD-40ABE74F9A6F}" type="slidenum">
              <a:rPr lang="en-GB" smtClean="0"/>
              <a:t>9</a:t>
            </a:fld>
            <a:endParaRPr lang="en-GB"/>
          </a:p>
        </p:txBody>
      </p:sp>
      <p:sp>
        <p:nvSpPr>
          <p:cNvPr id="6" name="Rectangle 5"/>
          <p:cNvSpPr/>
          <p:nvPr/>
        </p:nvSpPr>
        <p:spPr>
          <a:xfrm>
            <a:off x="3203848" y="4607257"/>
            <a:ext cx="5729518" cy="1400383"/>
          </a:xfrm>
          <a:prstGeom prst="rect">
            <a:avLst/>
          </a:prstGeom>
        </p:spPr>
        <p:txBody>
          <a:bodyPr wrap="square" anchor="b" anchorCtr="0">
            <a:spAutoFit/>
          </a:bodyPr>
          <a:lstStyle/>
          <a:p>
            <a:pPr>
              <a:spcAft>
                <a:spcPts val="600"/>
              </a:spcAft>
            </a:pPr>
            <a:r>
              <a:rPr lang="en-GB" sz="2000" dirty="0"/>
              <a:t>Key Point: </a:t>
            </a:r>
            <a:endParaRPr lang="en-GB" sz="2000" dirty="0" smtClean="0"/>
          </a:p>
          <a:p>
            <a:pPr>
              <a:spcAft>
                <a:spcPts val="600"/>
              </a:spcAft>
            </a:pPr>
            <a:r>
              <a:rPr lang="en-GB" sz="2000" b="1" dirty="0" smtClean="0"/>
              <a:t>The </a:t>
            </a:r>
            <a:r>
              <a:rPr lang="en-GB" sz="2000" b="1" dirty="0"/>
              <a:t>clearer you can define your overall success metric as team, the better you can adapt agile to increase your impact</a:t>
            </a:r>
          </a:p>
        </p:txBody>
      </p:sp>
      <p:sp>
        <p:nvSpPr>
          <p:cNvPr id="9" name="TextBox 8"/>
          <p:cNvSpPr txBox="1"/>
          <p:nvPr/>
        </p:nvSpPr>
        <p:spPr>
          <a:xfrm>
            <a:off x="4620358" y="260648"/>
            <a:ext cx="1369029" cy="369332"/>
          </a:xfrm>
          <a:prstGeom prst="rect">
            <a:avLst/>
          </a:prstGeom>
          <a:noFill/>
        </p:spPr>
        <p:txBody>
          <a:bodyPr wrap="none" rtlCol="0">
            <a:spAutoFit/>
          </a:bodyPr>
          <a:lstStyle/>
          <a:p>
            <a:pPr algn="ctr"/>
            <a:r>
              <a:rPr lang="en-GB" b="1" dirty="0" smtClean="0"/>
              <a:t>What Works</a:t>
            </a:r>
            <a:endParaRPr lang="en-GB" b="1" dirty="0"/>
          </a:p>
        </p:txBody>
      </p:sp>
      <p:sp>
        <p:nvSpPr>
          <p:cNvPr id="10" name="TextBox 9"/>
          <p:cNvSpPr txBox="1"/>
          <p:nvPr/>
        </p:nvSpPr>
        <p:spPr>
          <a:xfrm>
            <a:off x="6141251" y="2654328"/>
            <a:ext cx="1639616" cy="369332"/>
          </a:xfrm>
          <a:prstGeom prst="rect">
            <a:avLst/>
          </a:prstGeom>
          <a:noFill/>
        </p:spPr>
        <p:txBody>
          <a:bodyPr wrap="none" rtlCol="0">
            <a:spAutoFit/>
          </a:bodyPr>
          <a:lstStyle/>
          <a:p>
            <a:pPr algn="ctr"/>
            <a:r>
              <a:rPr lang="en-GB" b="1" dirty="0" smtClean="0"/>
              <a:t>Still in Progress</a:t>
            </a:r>
            <a:endParaRPr lang="en-GB" b="1" dirty="0"/>
          </a:p>
        </p:txBody>
      </p:sp>
      <p:sp>
        <p:nvSpPr>
          <p:cNvPr id="11" name="Rounded Rectangle 10"/>
          <p:cNvSpPr/>
          <p:nvPr/>
        </p:nvSpPr>
        <p:spPr>
          <a:xfrm>
            <a:off x="3439047" y="629979"/>
            <a:ext cx="1810527" cy="18266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5360153" y="629979"/>
            <a:ext cx="1810527" cy="18266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5103352" y="3024053"/>
            <a:ext cx="1810527" cy="18266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7024458" y="3024053"/>
            <a:ext cx="1810527" cy="18266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3537060" y="2085815"/>
            <a:ext cx="1641795" cy="307777"/>
          </a:xfrm>
          <a:prstGeom prst="rect">
            <a:avLst/>
          </a:prstGeom>
          <a:noFill/>
        </p:spPr>
        <p:txBody>
          <a:bodyPr wrap="square" rtlCol="0">
            <a:spAutoFit/>
          </a:bodyPr>
          <a:lstStyle/>
          <a:p>
            <a:pPr algn="ctr"/>
            <a:r>
              <a:rPr lang="en-GB" sz="1400" dirty="0" smtClean="0"/>
              <a:t>Agile about Agile</a:t>
            </a:r>
            <a:endParaRPr lang="en-GB" sz="1400" dirty="0"/>
          </a:p>
        </p:txBody>
      </p:sp>
      <p:sp>
        <p:nvSpPr>
          <p:cNvPr id="18" name="TextBox 17"/>
          <p:cNvSpPr txBox="1"/>
          <p:nvPr/>
        </p:nvSpPr>
        <p:spPr>
          <a:xfrm>
            <a:off x="5219938" y="4453368"/>
            <a:ext cx="1641795" cy="307777"/>
          </a:xfrm>
          <a:prstGeom prst="rect">
            <a:avLst/>
          </a:prstGeom>
          <a:noFill/>
        </p:spPr>
        <p:txBody>
          <a:bodyPr wrap="square" rtlCol="0">
            <a:spAutoFit/>
          </a:bodyPr>
          <a:lstStyle/>
          <a:p>
            <a:pPr algn="ctr"/>
            <a:r>
              <a:rPr lang="en-GB" sz="1400" dirty="0" smtClean="0"/>
              <a:t>Measuring Progress</a:t>
            </a:r>
            <a:endParaRPr lang="en-GB" sz="1400" dirty="0"/>
          </a:p>
        </p:txBody>
      </p:sp>
      <p:sp>
        <p:nvSpPr>
          <p:cNvPr id="19" name="TextBox 18"/>
          <p:cNvSpPr txBox="1"/>
          <p:nvPr/>
        </p:nvSpPr>
        <p:spPr>
          <a:xfrm>
            <a:off x="5444518" y="2085815"/>
            <a:ext cx="1641795" cy="307777"/>
          </a:xfrm>
          <a:prstGeom prst="rect">
            <a:avLst/>
          </a:prstGeom>
          <a:noFill/>
        </p:spPr>
        <p:txBody>
          <a:bodyPr wrap="square" rtlCol="0">
            <a:spAutoFit/>
          </a:bodyPr>
          <a:lstStyle/>
          <a:p>
            <a:pPr algn="ctr"/>
            <a:r>
              <a:rPr lang="en-GB" sz="1400" dirty="0" smtClean="0"/>
              <a:t>Close to Customer</a:t>
            </a:r>
            <a:endParaRPr lang="en-GB" sz="1400" dirty="0"/>
          </a:p>
        </p:txBody>
      </p:sp>
      <p:sp>
        <p:nvSpPr>
          <p:cNvPr id="20" name="TextBox 19"/>
          <p:cNvSpPr txBox="1"/>
          <p:nvPr/>
        </p:nvSpPr>
        <p:spPr>
          <a:xfrm>
            <a:off x="7108823" y="4453368"/>
            <a:ext cx="1641795" cy="307777"/>
          </a:xfrm>
          <a:prstGeom prst="rect">
            <a:avLst/>
          </a:prstGeom>
          <a:noFill/>
        </p:spPr>
        <p:txBody>
          <a:bodyPr wrap="square" rtlCol="0">
            <a:spAutoFit/>
          </a:bodyPr>
          <a:lstStyle/>
          <a:p>
            <a:pPr algn="ctr"/>
            <a:r>
              <a:rPr lang="en-GB" sz="1400" dirty="0" smtClean="0"/>
              <a:t>Flexible Skills</a:t>
            </a:r>
            <a:endParaRPr lang="en-GB" sz="1400" dirty="0"/>
          </a:p>
        </p:txBody>
      </p:sp>
      <p:pic>
        <p:nvPicPr>
          <p:cNvPr id="21" name="Picture 2" descr="C:\Users\ix71\AppData\Local\Microsoft\Windows\Temporary Internet Files\Content.IE5\RIJUQL1C\MC90043394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8064" y="836712"/>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C:\Users\IX71\AppData\Local\Microsoft\Windows\Temporary Internet Files\Content.IE5\MM5O9XQS\MC90043262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3818" y="930338"/>
            <a:ext cx="626454" cy="6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urved Right Arrow 23"/>
          <p:cNvSpPr/>
          <p:nvPr/>
        </p:nvSpPr>
        <p:spPr>
          <a:xfrm rot="5400000" flipH="1" flipV="1">
            <a:off x="6143388" y="1311476"/>
            <a:ext cx="241600" cy="648072"/>
          </a:xfrm>
          <a:prstGeom prst="curved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3" name="Picture 2" descr="http://t3.gstatic.com/images?q=tbn:ANd9GcQYP_25mzEx060Xbqvi5mkl2fq2uME9D23YjF812j1TrM4g44Rb"/>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0" b="100000" l="5109" r="100000"/>
                    </a14:imgEffect>
                  </a14:imgLayer>
                </a14:imgProps>
              </a:ext>
              <a:ext uri="{28A0092B-C50C-407E-A947-70E740481C1C}">
                <a14:useLocalDpi xmlns:a14="http://schemas.microsoft.com/office/drawing/2010/main" val="0"/>
              </a:ext>
            </a:extLst>
          </a:blip>
          <a:srcRect/>
          <a:stretch/>
        </p:blipFill>
        <p:spPr bwMode="auto">
          <a:xfrm>
            <a:off x="5887194" y="1488725"/>
            <a:ext cx="624707" cy="443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easur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4088" y="3429000"/>
            <a:ext cx="1211213" cy="84965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ix71\AppData\Local\Microsoft\Windows\Temporary Internet Files\Content.IE5\RIJUQL1C\MC900433941[1].png"/>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0392" y="3133749"/>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31" name="Down Arrow 30"/>
          <p:cNvSpPr/>
          <p:nvPr/>
        </p:nvSpPr>
        <p:spPr>
          <a:xfrm rot="16200000">
            <a:off x="7880292" y="3793354"/>
            <a:ext cx="253059" cy="2182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5" name="Picture 2" descr="C:\Users\ix71\AppData\Local\Microsoft\Windows\Temporary Internet Files\Content.IE5\RIJUQL1C\MC900433941[1].png"/>
          <p:cNvPicPr>
            <a:picLocks noChangeAspect="1" noChangeArrowheads="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7020272" y="3133749"/>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ix71\AppData\Local\Microsoft\Windows\Temporary Internet Files\Content.IE5\RIJUQL1C\MC900433941[1].png"/>
          <p:cNvPicPr>
            <a:picLocks noChangeAspect="1"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164288" y="3428605"/>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ix71\AppData\Local\Microsoft\Windows\Temporary Internet Files\Content.IE5\RIJUQL1C\MC900433941[1].png"/>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20272" y="3723461"/>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ix71\AppData\Local\Microsoft\Windows\Temporary Internet Files\Content.IE5\RIJUQL1C\MC900433941[1].png"/>
          <p:cNvPicPr>
            <a:picLocks noChangeAspect="1" noChangeArrowheads="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bwMode="auto">
          <a:xfrm>
            <a:off x="8537575" y="3129953"/>
            <a:ext cx="286072" cy="7200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ix71\AppData\Local\Microsoft\Windows\Temporary Internet Files\Content.IE5\RIJUQL1C\MC900433941[1].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0392" y="3428605"/>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ix71\AppData\Local\Microsoft\Windows\Temporary Internet Files\Content.IE5\RIJUQL1C\MC900433941[1].png"/>
          <p:cNvPicPr>
            <a:picLocks noChangeAspect="1" noChangeArrowheads="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bwMode="auto">
          <a:xfrm>
            <a:off x="8543925" y="3424287"/>
            <a:ext cx="286072" cy="7200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ix71\AppData\Local\Microsoft\Windows\Temporary Internet Files\Content.IE5\RIJUQL1C\MC900433941[1].png"/>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0392" y="3723461"/>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ix71\AppData\Local\Microsoft\Windows\Temporary Internet Files\Content.IE5\RIJUQL1C\MC900433941[1].png"/>
          <p:cNvPicPr>
            <a:picLocks noChangeAspect="1" noChangeArrowheads="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bwMode="auto">
          <a:xfrm>
            <a:off x="8543925" y="3718466"/>
            <a:ext cx="286072" cy="720080"/>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p:cNvGrpSpPr/>
          <p:nvPr/>
        </p:nvGrpSpPr>
        <p:grpSpPr>
          <a:xfrm>
            <a:off x="4109636" y="1185746"/>
            <a:ext cx="458878" cy="427924"/>
            <a:chOff x="4453114" y="1556792"/>
            <a:chExt cx="694950" cy="432047"/>
          </a:xfrm>
          <a:solidFill>
            <a:schemeClr val="bg1">
              <a:lumMod val="65000"/>
            </a:schemeClr>
          </a:solidFill>
        </p:grpSpPr>
        <p:sp>
          <p:nvSpPr>
            <p:cNvPr id="58" name="Curved Right Arrow 57"/>
            <p:cNvSpPr/>
            <p:nvPr/>
          </p:nvSpPr>
          <p:spPr>
            <a:xfrm flipV="1">
              <a:off x="4453114" y="1556792"/>
              <a:ext cx="241600" cy="432047"/>
            </a:xfrm>
            <a:prstGeom prst="curv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9" name="Curved Right Arrow 58"/>
            <p:cNvSpPr/>
            <p:nvPr/>
          </p:nvSpPr>
          <p:spPr>
            <a:xfrm flipH="1">
              <a:off x="4906464" y="1556792"/>
              <a:ext cx="241600" cy="432047"/>
            </a:xfrm>
            <a:prstGeom prst="curv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029"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6180" y="726296"/>
            <a:ext cx="452760" cy="53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7189" y="1138816"/>
            <a:ext cx="452760" cy="53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6180" y="1551337"/>
            <a:ext cx="452760" cy="53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65170" y="1138816"/>
            <a:ext cx="452760" cy="53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86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6" grpId="0"/>
      <p:bldP spid="9" grpId="0"/>
      <p:bldP spid="10" grpId="0"/>
      <p:bldP spid="11" grpId="0" animBg="1"/>
      <p:bldP spid="12" grpId="0" animBg="1"/>
      <p:bldP spid="15" grpId="0" animBg="1"/>
      <p:bldP spid="16" grpId="0" animBg="1"/>
      <p:bldP spid="17" grpId="0"/>
      <p:bldP spid="18" grpId="0"/>
      <p:bldP spid="19" grpId="0"/>
      <p:bldP spid="20" grpId="0"/>
      <p:bldP spid="24" grpId="0" animBg="1"/>
      <p:bldP spid="3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TotalTime>
  <Words>1316</Words>
  <Application>Microsoft Office PowerPoint</Application>
  <PresentationFormat>On-screen Show (4:3)</PresentationFormat>
  <Paragraphs>188</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Straub, Gabriel</dc:creator>
  <cp:lastModifiedBy>Straub, Gabriel</cp:lastModifiedBy>
  <cp:revision>84</cp:revision>
  <cp:lastPrinted>2015-10-26T13:56:36Z</cp:lastPrinted>
  <dcterms:created xsi:type="dcterms:W3CDTF">2015-08-28T12:57:48Z</dcterms:created>
  <dcterms:modified xsi:type="dcterms:W3CDTF">2015-11-03T16:55:18Z</dcterms:modified>
</cp:coreProperties>
</file>